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10"/>
  </p:notesMasterIdLst>
  <p:sldIdLst>
    <p:sldId id="257" r:id="rId2"/>
    <p:sldId id="259" r:id="rId3"/>
    <p:sldId id="291" r:id="rId4"/>
    <p:sldId id="278" r:id="rId5"/>
    <p:sldId id="288" r:id="rId6"/>
    <p:sldId id="280" r:id="rId7"/>
    <p:sldId id="282" r:id="rId8"/>
    <p:sldId id="285" r:id="rId9"/>
  </p:sldIdLst>
  <p:sldSz cx="9144000" cy="6858000" type="screen4x3"/>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423" autoAdjust="0"/>
    <p:restoredTop sz="83718" autoAdjust="0"/>
  </p:normalViewPr>
  <p:slideViewPr>
    <p:cSldViewPr>
      <p:cViewPr varScale="1">
        <p:scale>
          <a:sx n="114" d="100"/>
          <a:sy n="114" d="100"/>
        </p:scale>
        <p:origin x="221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471"/>
          </a:xfrm>
          <a:prstGeom prst="rect">
            <a:avLst/>
          </a:prstGeom>
        </p:spPr>
        <p:txBody>
          <a:bodyPr vert="horz" lIns="94118" tIns="47060" rIns="94118" bIns="47060" rtlCol="0"/>
          <a:lstStyle>
            <a:lvl1pPr algn="l">
              <a:defRPr sz="1200"/>
            </a:lvl1pPr>
          </a:lstStyle>
          <a:p>
            <a:endParaRPr lang="en-US"/>
          </a:p>
        </p:txBody>
      </p:sp>
      <p:sp>
        <p:nvSpPr>
          <p:cNvPr id="3" name="Date Placeholder 2"/>
          <p:cNvSpPr>
            <a:spLocks noGrp="1"/>
          </p:cNvSpPr>
          <p:nvPr>
            <p:ph type="dt" idx="1"/>
          </p:nvPr>
        </p:nvSpPr>
        <p:spPr>
          <a:xfrm>
            <a:off x="4023093" y="0"/>
            <a:ext cx="3077739" cy="468471"/>
          </a:xfrm>
          <a:prstGeom prst="rect">
            <a:avLst/>
          </a:prstGeom>
        </p:spPr>
        <p:txBody>
          <a:bodyPr vert="horz" lIns="94118" tIns="47060" rIns="94118" bIns="47060" rtlCol="0"/>
          <a:lstStyle>
            <a:lvl1pPr algn="r">
              <a:defRPr sz="1200"/>
            </a:lvl1pPr>
          </a:lstStyle>
          <a:p>
            <a:fld id="{B3FB6CD2-FB8A-4F8C-B206-B41AB6B9E6FA}" type="datetimeFigureOut">
              <a:rPr lang="en-US" smtClean="0"/>
              <a:pPr/>
              <a:t>9/11/2023</a:t>
            </a:fld>
            <a:endParaRPr lang="en-US"/>
          </a:p>
        </p:txBody>
      </p:sp>
      <p:sp>
        <p:nvSpPr>
          <p:cNvPr id="4" name="Slide Image Placeholder 3"/>
          <p:cNvSpPr>
            <a:spLocks noGrp="1" noRot="1" noChangeAspect="1"/>
          </p:cNvSpPr>
          <p:nvPr>
            <p:ph type="sldImg" idx="2"/>
          </p:nvPr>
        </p:nvSpPr>
        <p:spPr>
          <a:xfrm>
            <a:off x="1208088" y="701675"/>
            <a:ext cx="4686300" cy="3514725"/>
          </a:xfrm>
          <a:prstGeom prst="rect">
            <a:avLst/>
          </a:prstGeom>
          <a:noFill/>
          <a:ln w="12700">
            <a:solidFill>
              <a:prstClr val="black"/>
            </a:solidFill>
          </a:ln>
        </p:spPr>
        <p:txBody>
          <a:bodyPr vert="horz" lIns="94118" tIns="47060" rIns="94118" bIns="47060" rtlCol="0" anchor="ctr"/>
          <a:lstStyle/>
          <a:p>
            <a:endParaRPr lang="en-US"/>
          </a:p>
        </p:txBody>
      </p:sp>
      <p:sp>
        <p:nvSpPr>
          <p:cNvPr id="5" name="Notes Placeholder 4"/>
          <p:cNvSpPr>
            <a:spLocks noGrp="1"/>
          </p:cNvSpPr>
          <p:nvPr>
            <p:ph type="body" sz="quarter" idx="3"/>
          </p:nvPr>
        </p:nvSpPr>
        <p:spPr>
          <a:xfrm>
            <a:off x="710248" y="4450477"/>
            <a:ext cx="5681980" cy="4216241"/>
          </a:xfrm>
          <a:prstGeom prst="rect">
            <a:avLst/>
          </a:prstGeom>
        </p:spPr>
        <p:txBody>
          <a:bodyPr vert="horz" lIns="94118" tIns="47060" rIns="94118" bIns="4706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9328"/>
            <a:ext cx="3077739" cy="468471"/>
          </a:xfrm>
          <a:prstGeom prst="rect">
            <a:avLst/>
          </a:prstGeom>
        </p:spPr>
        <p:txBody>
          <a:bodyPr vert="horz" lIns="94118" tIns="47060" rIns="94118" bIns="47060"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899328"/>
            <a:ext cx="3077739" cy="468471"/>
          </a:xfrm>
          <a:prstGeom prst="rect">
            <a:avLst/>
          </a:prstGeom>
        </p:spPr>
        <p:txBody>
          <a:bodyPr vert="horz" lIns="94118" tIns="47060" rIns="94118" bIns="47060" rtlCol="0" anchor="b"/>
          <a:lstStyle>
            <a:lvl1pPr algn="r">
              <a:defRPr sz="1200"/>
            </a:lvl1pPr>
          </a:lstStyle>
          <a:p>
            <a:fld id="{AE8CB218-6248-4E90-A305-D08BD6F160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8CB218-6248-4E90-A305-D08BD6F1607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8CB218-6248-4E90-A305-D08BD6F1607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8CB218-6248-4E90-A305-D08BD6F1607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Trainer Tip: </a:t>
            </a:r>
            <a:r>
              <a:rPr lang="en-US" b="0" dirty="0"/>
              <a:t>Add the </a:t>
            </a:r>
            <a:r>
              <a:rPr lang="en-US" b="0" baseline="0" dirty="0"/>
              <a:t>names of the current club officers. Add or remove bullet points if your club has different officers than those listed.</a:t>
            </a:r>
            <a:endParaRPr lang="en-US" b="1" dirty="0"/>
          </a:p>
        </p:txBody>
      </p:sp>
      <p:sp>
        <p:nvSpPr>
          <p:cNvPr id="4" name="Slide Number Placeholder 3"/>
          <p:cNvSpPr>
            <a:spLocks noGrp="1"/>
          </p:cNvSpPr>
          <p:nvPr>
            <p:ph type="sldNum" sz="quarter" idx="10"/>
          </p:nvPr>
        </p:nvSpPr>
        <p:spPr/>
        <p:txBody>
          <a:bodyPr/>
          <a:lstStyle/>
          <a:p>
            <a:fld id="{AE8CB218-6248-4E90-A305-D08BD6F1607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8CB218-6248-4E90-A305-D08BD6F1607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8CB218-6248-4E90-A305-D08BD6F1607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Trainer Tip: </a:t>
            </a:r>
            <a:r>
              <a:rPr lang="en-US" baseline="0" dirty="0"/>
              <a:t>Consider adding photos from the projects to the slide if they are available.</a:t>
            </a:r>
            <a:endParaRPr lang="en-US" dirty="0"/>
          </a:p>
        </p:txBody>
      </p:sp>
      <p:sp>
        <p:nvSpPr>
          <p:cNvPr id="4" name="Slide Number Placeholder 3"/>
          <p:cNvSpPr>
            <a:spLocks noGrp="1"/>
          </p:cNvSpPr>
          <p:nvPr>
            <p:ph type="sldNum" sz="quarter" idx="10"/>
          </p:nvPr>
        </p:nvSpPr>
        <p:spPr/>
        <p:txBody>
          <a:bodyPr/>
          <a:lstStyle/>
          <a:p>
            <a:fld id="{AE8CB218-6248-4E90-A305-D08BD6F1607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Trainer Tip: </a:t>
            </a:r>
            <a:r>
              <a:rPr lang="en-US" dirty="0"/>
              <a:t>Explain that</a:t>
            </a:r>
            <a:r>
              <a:rPr lang="en-US" baseline="0" dirty="0"/>
              <a:t> the activities budget consists of funds raised form the public through club projects and may only be expended to satisfy a community or public need. The administrative budget is what finances club operations and comes mostly from club dues.</a:t>
            </a:r>
            <a:endParaRPr lang="en-US" b="1" dirty="0"/>
          </a:p>
          <a:p>
            <a:endParaRPr lang="en-US" i="1" dirty="0"/>
          </a:p>
        </p:txBody>
      </p:sp>
      <p:sp>
        <p:nvSpPr>
          <p:cNvPr id="4" name="Slide Number Placeholder 3"/>
          <p:cNvSpPr>
            <a:spLocks noGrp="1"/>
          </p:cNvSpPr>
          <p:nvPr>
            <p:ph type="sldNum" sz="quarter" idx="10"/>
          </p:nvPr>
        </p:nvSpPr>
        <p:spPr/>
        <p:txBody>
          <a:bodyPr/>
          <a:lstStyle/>
          <a:p>
            <a:fld id="{AE8CB218-6248-4E90-A305-D08BD6F1607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8" name="Picture 17" descr="eco background 5.png"/>
          <p:cNvPicPr>
            <a:picLocks noChangeAspect="1"/>
          </p:cNvPicPr>
          <p:nvPr userDrawn="1"/>
        </p:nvPicPr>
        <p:blipFill>
          <a:blip r:embed="rId2" cstate="print"/>
          <a:stretch>
            <a:fillRect/>
          </a:stretch>
        </p:blipFill>
        <p:spPr>
          <a:xfrm>
            <a:off x="8100" y="0"/>
            <a:ext cx="9135900" cy="6858000"/>
          </a:xfrm>
          <a:prstGeom prst="rect">
            <a:avLst/>
          </a:prstGeom>
        </p:spPr>
      </p:pic>
      <p:sp>
        <p:nvSpPr>
          <p:cNvPr id="5" name="Title 1"/>
          <p:cNvSpPr>
            <a:spLocks noGrp="1"/>
          </p:cNvSpPr>
          <p:nvPr>
            <p:ph type="ctrTitle" hasCustomPrompt="1"/>
          </p:nvPr>
        </p:nvSpPr>
        <p:spPr>
          <a:xfrm>
            <a:off x="685800" y="2035175"/>
            <a:ext cx="7772400" cy="1470025"/>
          </a:xfrm>
          <a:prstGeom prst="rect">
            <a:avLst/>
          </a:prstGeom>
        </p:spPr>
        <p:txBody>
          <a:bodyPr anchor="b"/>
          <a:lstStyle>
            <a:lvl1pPr algn="ctr">
              <a:defRPr sz="4500" b="1">
                <a:solidFill>
                  <a:srgbClr val="00338D"/>
                </a:solidFill>
                <a:latin typeface="Candara" pitchFamily="34" charset="0"/>
              </a:defRPr>
            </a:lvl1pPr>
          </a:lstStyle>
          <a:p>
            <a:r>
              <a:rPr lang="en-US" dirty="0"/>
              <a:t>Click to edit master title style</a:t>
            </a:r>
          </a:p>
        </p:txBody>
      </p:sp>
      <p:sp>
        <p:nvSpPr>
          <p:cNvPr id="6" name="Subtitle 2"/>
          <p:cNvSpPr>
            <a:spLocks noGrp="1"/>
          </p:cNvSpPr>
          <p:nvPr>
            <p:ph type="subTitle" idx="1" hasCustomPrompt="1"/>
          </p:nvPr>
        </p:nvSpPr>
        <p:spPr>
          <a:xfrm>
            <a:off x="685800" y="3581400"/>
            <a:ext cx="7772400" cy="1752600"/>
          </a:xfrm>
          <a:prstGeom prst="rect">
            <a:avLst/>
          </a:prstGeom>
        </p:spPr>
        <p:txBody>
          <a:bodyPr/>
          <a:lstStyle>
            <a:lvl1pPr marL="0" indent="0" algn="ctr">
              <a:buNone/>
              <a:defRPr b="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7" name="TextBox 6"/>
          <p:cNvSpPr txBox="1"/>
          <p:nvPr userDrawn="1"/>
        </p:nvSpPr>
        <p:spPr>
          <a:xfrm>
            <a:off x="3886200" y="6581001"/>
            <a:ext cx="1676400" cy="276999"/>
          </a:xfrm>
          <a:prstGeom prst="rect">
            <a:avLst/>
          </a:prstGeom>
          <a:noFill/>
        </p:spPr>
        <p:txBody>
          <a:bodyPr wrap="square" rtlCol="0">
            <a:spAutoFit/>
          </a:bodyPr>
          <a:lstStyle/>
          <a:p>
            <a:r>
              <a:rPr lang="en-US" sz="1200" dirty="0">
                <a:solidFill>
                  <a:srgbClr val="00338D"/>
                </a:solidFill>
              </a:rPr>
              <a:t>Club Information</a:t>
            </a:r>
          </a:p>
        </p:txBody>
      </p:sp>
      <p:sp>
        <p:nvSpPr>
          <p:cNvPr id="8" name="Rectangle 7"/>
          <p:cNvSpPr/>
          <p:nvPr userDrawn="1"/>
        </p:nvSpPr>
        <p:spPr>
          <a:xfrm>
            <a:off x="8686800" y="6581001"/>
            <a:ext cx="372218" cy="276999"/>
          </a:xfrm>
          <a:prstGeom prst="rect">
            <a:avLst/>
          </a:prstGeom>
        </p:spPr>
        <p:txBody>
          <a:bodyPr wrap="none">
            <a:spAutoFit/>
          </a:bodyPr>
          <a:lstStyle/>
          <a:p>
            <a:fld id="{84BD56EB-63C0-4B7E-9277-A8B569449C02}" type="slidenum">
              <a:rPr lang="en-US" sz="1200" baseline="0" smtClean="0">
                <a:solidFill>
                  <a:srgbClr val="00338D"/>
                </a:solidFill>
              </a:rPr>
              <a:pPr/>
              <a:t>‹#›</a:t>
            </a:fld>
            <a:endParaRPr lang="en-US" sz="1200" dirty="0"/>
          </a:p>
        </p:txBody>
      </p:sp>
      <p:sp>
        <p:nvSpPr>
          <p:cNvPr id="9" name="TextBox 8"/>
          <p:cNvSpPr txBox="1"/>
          <p:nvPr userDrawn="1"/>
        </p:nvSpPr>
        <p:spPr>
          <a:xfrm>
            <a:off x="0" y="6581001"/>
            <a:ext cx="3276600" cy="276999"/>
          </a:xfrm>
          <a:prstGeom prst="rect">
            <a:avLst/>
          </a:prstGeom>
          <a:noFill/>
        </p:spPr>
        <p:txBody>
          <a:bodyPr wrap="square" rtlCol="0">
            <a:spAutoFit/>
          </a:bodyPr>
          <a:lstStyle/>
          <a:p>
            <a:r>
              <a:rPr lang="en-US" sz="1200" dirty="0">
                <a:solidFill>
                  <a:srgbClr val="00338D"/>
                </a:solidFill>
              </a:rPr>
              <a:t>Lions Club International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ank 2">
    <p:spTree>
      <p:nvGrpSpPr>
        <p:cNvPr id="1" name=""/>
        <p:cNvGrpSpPr/>
        <p:nvPr/>
      </p:nvGrpSpPr>
      <p:grpSpPr>
        <a:xfrm>
          <a:off x="0" y="0"/>
          <a:ext cx="0" cy="0"/>
          <a:chOff x="0" y="0"/>
          <a:chExt cx="0" cy="0"/>
        </a:xfrm>
      </p:grpSpPr>
      <p:pic>
        <p:nvPicPr>
          <p:cNvPr id="11" name="Picture 10" descr="eco background 6.png"/>
          <p:cNvPicPr>
            <a:picLocks noChangeAspect="1"/>
          </p:cNvPicPr>
          <p:nvPr userDrawn="1"/>
        </p:nvPicPr>
        <p:blipFill>
          <a:blip r:embed="rId2" cstate="print"/>
          <a:stretch>
            <a:fillRect/>
          </a:stretch>
        </p:blipFill>
        <p:spPr>
          <a:xfrm>
            <a:off x="4050" y="0"/>
            <a:ext cx="9135900" cy="6858000"/>
          </a:xfrm>
          <a:prstGeom prst="rect">
            <a:avLst/>
          </a:prstGeom>
        </p:spPr>
      </p:pic>
      <p:sp>
        <p:nvSpPr>
          <p:cNvPr id="16" name="Text Box 9"/>
          <p:cNvSpPr txBox="1">
            <a:spLocks noChangeArrowheads="1"/>
          </p:cNvSpPr>
          <p:nvPr userDrawn="1"/>
        </p:nvSpPr>
        <p:spPr bwMode="auto">
          <a:xfrm>
            <a:off x="8534400" y="6553200"/>
            <a:ext cx="342900" cy="246221"/>
          </a:xfrm>
          <a:prstGeom prst="rect">
            <a:avLst/>
          </a:prstGeom>
          <a:noFill/>
          <a:ln w="9525">
            <a:noFill/>
            <a:miter lim="800000"/>
            <a:headEnd/>
            <a:tailEnd/>
          </a:ln>
        </p:spPr>
        <p:txBody>
          <a:bodyPr anchor="ctr">
            <a:spAutoFit/>
          </a:bodyPr>
          <a:lstStyle/>
          <a:p>
            <a:pPr eaLnBrk="0" hangingPunct="0">
              <a:lnSpc>
                <a:spcPct val="100000"/>
              </a:lnSpc>
              <a:spcBef>
                <a:spcPct val="50000"/>
              </a:spcBef>
              <a:buFontTx/>
              <a:buNone/>
              <a:defRPr/>
            </a:pPr>
            <a:fld id="{84BD56EB-63C0-4B7E-9277-A8B569449C02}" type="slidenum">
              <a:rPr lang="en-US" sz="1000" baseline="0">
                <a:solidFill>
                  <a:srgbClr val="00539F"/>
                </a:solidFill>
              </a:rPr>
              <a:pPr eaLnBrk="0" hangingPunct="0">
                <a:lnSpc>
                  <a:spcPct val="100000"/>
                </a:lnSpc>
                <a:spcBef>
                  <a:spcPct val="50000"/>
                </a:spcBef>
                <a:buFontTx/>
                <a:buNone/>
                <a:defRPr/>
              </a:pPr>
              <a:t>‹#›</a:t>
            </a:fld>
            <a:endParaRPr lang="en-US" sz="1000" baseline="0" dirty="0">
              <a:solidFill>
                <a:srgbClr val="00539F"/>
              </a:solidFill>
            </a:endParaRPr>
          </a:p>
        </p:txBody>
      </p:sp>
      <p:sp>
        <p:nvSpPr>
          <p:cNvPr id="4" name="Text Box 9"/>
          <p:cNvSpPr txBox="1">
            <a:spLocks noChangeArrowheads="1"/>
          </p:cNvSpPr>
          <p:nvPr userDrawn="1"/>
        </p:nvSpPr>
        <p:spPr bwMode="auto">
          <a:xfrm>
            <a:off x="228600" y="6553200"/>
            <a:ext cx="1600200" cy="246221"/>
          </a:xfrm>
          <a:prstGeom prst="rect">
            <a:avLst/>
          </a:prstGeom>
          <a:noFill/>
          <a:ln w="9525">
            <a:noFill/>
            <a:miter lim="800000"/>
            <a:headEnd/>
            <a:tailEnd/>
          </a:ln>
        </p:spPr>
        <p:txBody>
          <a:bodyPr wrap="square" anchor="ctr">
            <a:spAutoFit/>
          </a:bodyPr>
          <a:lstStyle/>
          <a:p>
            <a:pPr algn="l" eaLnBrk="0" hangingPunct="0">
              <a:lnSpc>
                <a:spcPct val="100000"/>
              </a:lnSpc>
              <a:spcBef>
                <a:spcPct val="50000"/>
              </a:spcBef>
              <a:buFontTx/>
              <a:buNone/>
              <a:defRPr/>
            </a:pPr>
            <a:r>
              <a:rPr lang="en-US" sz="1000" baseline="0" dirty="0">
                <a:solidFill>
                  <a:srgbClr val="00338D"/>
                </a:solidFill>
              </a:rPr>
              <a:t>Lions Clubs International</a:t>
            </a:r>
          </a:p>
        </p:txBody>
      </p:sp>
      <p:sp>
        <p:nvSpPr>
          <p:cNvPr id="5" name="Text Box 9"/>
          <p:cNvSpPr txBox="1">
            <a:spLocks noChangeArrowheads="1"/>
          </p:cNvSpPr>
          <p:nvPr userDrawn="1"/>
        </p:nvSpPr>
        <p:spPr bwMode="auto">
          <a:xfrm>
            <a:off x="1866900" y="6553200"/>
            <a:ext cx="5410200" cy="246221"/>
          </a:xfrm>
          <a:prstGeom prst="rect">
            <a:avLst/>
          </a:prstGeom>
          <a:noFill/>
          <a:ln w="9525">
            <a:noFill/>
            <a:miter lim="800000"/>
            <a:headEnd/>
            <a:tailEnd/>
          </a:ln>
        </p:spPr>
        <p:txBody>
          <a:bodyPr wrap="square" anchor="ctr">
            <a:spAutoFit/>
          </a:bodyPr>
          <a:lstStyle/>
          <a:p>
            <a:pPr algn="ctr" eaLnBrk="0" hangingPunct="0">
              <a:lnSpc>
                <a:spcPct val="100000"/>
              </a:lnSpc>
              <a:spcBef>
                <a:spcPct val="50000"/>
              </a:spcBef>
              <a:buFontTx/>
              <a:buNone/>
              <a:defRPr/>
            </a:pPr>
            <a:r>
              <a:rPr lang="en-US" sz="1000" baseline="0" dirty="0">
                <a:solidFill>
                  <a:srgbClr val="00338D"/>
                </a:solidFill>
              </a:rPr>
              <a:t>Presentation Title Here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3">
    <p:spTree>
      <p:nvGrpSpPr>
        <p:cNvPr id="1" name=""/>
        <p:cNvGrpSpPr/>
        <p:nvPr/>
      </p:nvGrpSpPr>
      <p:grpSpPr>
        <a:xfrm>
          <a:off x="0" y="0"/>
          <a:ext cx="0" cy="0"/>
          <a:chOff x="0" y="0"/>
          <a:chExt cx="0" cy="0"/>
        </a:xfrm>
      </p:grpSpPr>
      <p:pic>
        <p:nvPicPr>
          <p:cNvPr id="7" name="Picture 6" descr="eco background 11.png"/>
          <p:cNvPicPr>
            <a:picLocks noChangeAspect="1"/>
          </p:cNvPicPr>
          <p:nvPr userDrawn="1"/>
        </p:nvPicPr>
        <p:blipFill>
          <a:blip r:embed="rId2" cstate="print"/>
          <a:stretch>
            <a:fillRect/>
          </a:stretch>
        </p:blipFill>
        <p:spPr>
          <a:xfrm>
            <a:off x="4050" y="0"/>
            <a:ext cx="9135900" cy="6858000"/>
          </a:xfrm>
          <a:prstGeom prst="rect">
            <a:avLst/>
          </a:prstGeom>
        </p:spPr>
      </p:pic>
      <p:sp>
        <p:nvSpPr>
          <p:cNvPr id="3" name="Text Box 9"/>
          <p:cNvSpPr txBox="1">
            <a:spLocks noChangeArrowheads="1"/>
          </p:cNvSpPr>
          <p:nvPr userDrawn="1"/>
        </p:nvSpPr>
        <p:spPr bwMode="auto">
          <a:xfrm>
            <a:off x="8534400" y="6553200"/>
            <a:ext cx="342900" cy="246221"/>
          </a:xfrm>
          <a:prstGeom prst="rect">
            <a:avLst/>
          </a:prstGeom>
          <a:noFill/>
          <a:ln w="9525">
            <a:noFill/>
            <a:miter lim="800000"/>
            <a:headEnd/>
            <a:tailEnd/>
          </a:ln>
        </p:spPr>
        <p:txBody>
          <a:bodyPr anchor="ctr">
            <a:spAutoFit/>
          </a:bodyPr>
          <a:lstStyle/>
          <a:p>
            <a:pPr eaLnBrk="0" hangingPunct="0">
              <a:lnSpc>
                <a:spcPct val="100000"/>
              </a:lnSpc>
              <a:spcBef>
                <a:spcPct val="50000"/>
              </a:spcBef>
              <a:buFontTx/>
              <a:buNone/>
              <a:defRPr/>
            </a:pPr>
            <a:fld id="{84BD56EB-63C0-4B7E-9277-A8B569449C02}" type="slidenum">
              <a:rPr lang="en-US" sz="1000" baseline="0">
                <a:solidFill>
                  <a:srgbClr val="00539F"/>
                </a:solidFill>
              </a:rPr>
              <a:pPr eaLnBrk="0" hangingPunct="0">
                <a:lnSpc>
                  <a:spcPct val="100000"/>
                </a:lnSpc>
                <a:spcBef>
                  <a:spcPct val="50000"/>
                </a:spcBef>
                <a:buFontTx/>
                <a:buNone/>
                <a:defRPr/>
              </a:pPr>
              <a:t>‹#›</a:t>
            </a:fld>
            <a:endParaRPr lang="en-US" sz="1000" baseline="0" dirty="0">
              <a:solidFill>
                <a:srgbClr val="00539F"/>
              </a:solidFill>
            </a:endParaRPr>
          </a:p>
        </p:txBody>
      </p:sp>
      <p:sp>
        <p:nvSpPr>
          <p:cNvPr id="4" name="Text Box 9"/>
          <p:cNvSpPr txBox="1">
            <a:spLocks noChangeArrowheads="1"/>
          </p:cNvSpPr>
          <p:nvPr userDrawn="1"/>
        </p:nvSpPr>
        <p:spPr bwMode="auto">
          <a:xfrm>
            <a:off x="228600" y="6553200"/>
            <a:ext cx="1600200" cy="246221"/>
          </a:xfrm>
          <a:prstGeom prst="rect">
            <a:avLst/>
          </a:prstGeom>
          <a:noFill/>
          <a:ln w="9525">
            <a:noFill/>
            <a:miter lim="800000"/>
            <a:headEnd/>
            <a:tailEnd/>
          </a:ln>
        </p:spPr>
        <p:txBody>
          <a:bodyPr wrap="square" anchor="ctr">
            <a:spAutoFit/>
          </a:bodyPr>
          <a:lstStyle/>
          <a:p>
            <a:pPr algn="l" eaLnBrk="0" hangingPunct="0">
              <a:lnSpc>
                <a:spcPct val="100000"/>
              </a:lnSpc>
              <a:spcBef>
                <a:spcPct val="50000"/>
              </a:spcBef>
              <a:buFontTx/>
              <a:buNone/>
              <a:defRPr/>
            </a:pPr>
            <a:r>
              <a:rPr lang="en-US" sz="1000" baseline="0" dirty="0">
                <a:solidFill>
                  <a:srgbClr val="00338D"/>
                </a:solidFill>
              </a:rPr>
              <a:t>Lions Clubs International</a:t>
            </a:r>
          </a:p>
        </p:txBody>
      </p:sp>
      <p:sp>
        <p:nvSpPr>
          <p:cNvPr id="5" name="Text Box 9"/>
          <p:cNvSpPr txBox="1">
            <a:spLocks noChangeArrowheads="1"/>
          </p:cNvSpPr>
          <p:nvPr userDrawn="1"/>
        </p:nvSpPr>
        <p:spPr bwMode="auto">
          <a:xfrm>
            <a:off x="1866900" y="6553200"/>
            <a:ext cx="5410200" cy="246221"/>
          </a:xfrm>
          <a:prstGeom prst="rect">
            <a:avLst/>
          </a:prstGeom>
          <a:noFill/>
          <a:ln w="9525">
            <a:noFill/>
            <a:miter lim="800000"/>
            <a:headEnd/>
            <a:tailEnd/>
          </a:ln>
        </p:spPr>
        <p:txBody>
          <a:bodyPr wrap="square" anchor="ctr">
            <a:spAutoFit/>
          </a:bodyPr>
          <a:lstStyle/>
          <a:p>
            <a:pPr algn="ctr" eaLnBrk="0" hangingPunct="0">
              <a:lnSpc>
                <a:spcPct val="100000"/>
              </a:lnSpc>
              <a:spcBef>
                <a:spcPct val="50000"/>
              </a:spcBef>
              <a:buFontTx/>
              <a:buNone/>
              <a:defRPr/>
            </a:pPr>
            <a:r>
              <a:rPr lang="en-US" sz="1000" baseline="0" dirty="0">
                <a:solidFill>
                  <a:srgbClr val="00338D"/>
                </a:solidFill>
              </a:rPr>
              <a:t>Presentation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17" name="Picture 16" descr="eco background 5.png"/>
          <p:cNvPicPr>
            <a:picLocks noChangeAspect="1"/>
          </p:cNvPicPr>
          <p:nvPr userDrawn="1"/>
        </p:nvPicPr>
        <p:blipFill>
          <a:blip r:embed="rId2" cstate="print"/>
          <a:stretch>
            <a:fillRect/>
          </a:stretch>
        </p:blipFill>
        <p:spPr>
          <a:xfrm>
            <a:off x="4050" y="0"/>
            <a:ext cx="9135900" cy="6858000"/>
          </a:xfrm>
          <a:prstGeom prst="rect">
            <a:avLst/>
          </a:prstGeom>
        </p:spPr>
      </p:pic>
      <p:sp>
        <p:nvSpPr>
          <p:cNvPr id="130051" name="Rectangle 3"/>
          <p:cNvSpPr>
            <a:spLocks noGrp="1" noChangeArrowheads="1"/>
          </p:cNvSpPr>
          <p:nvPr>
            <p:ph type="ctrTitle" hasCustomPrompt="1"/>
          </p:nvPr>
        </p:nvSpPr>
        <p:spPr>
          <a:xfrm>
            <a:off x="304800" y="4343401"/>
            <a:ext cx="8534400" cy="762000"/>
          </a:xfrm>
        </p:spPr>
        <p:txBody>
          <a:bodyPr anchor="t"/>
          <a:lstStyle>
            <a:lvl1pPr algn="l" rtl="0" fontAlgn="base">
              <a:spcBef>
                <a:spcPct val="0"/>
              </a:spcBef>
              <a:spcAft>
                <a:spcPct val="0"/>
              </a:spcAft>
              <a:defRPr lang="en-US" sz="4500" b="0" dirty="0" smtClean="0">
                <a:solidFill>
                  <a:srgbClr val="00338D"/>
                </a:solidFill>
                <a:latin typeface="Candara" pitchFamily="34" charset="0"/>
                <a:ea typeface="+mj-ea"/>
                <a:cs typeface="+mj-cs"/>
              </a:defRPr>
            </a:lvl1pPr>
          </a:lstStyle>
          <a:p>
            <a:r>
              <a:rPr lang="en-US" dirty="0"/>
              <a:t>Click to edit master title style</a:t>
            </a:r>
          </a:p>
        </p:txBody>
      </p:sp>
      <p:sp>
        <p:nvSpPr>
          <p:cNvPr id="14" name="Picture Placeholder 11"/>
          <p:cNvSpPr>
            <a:spLocks noGrp="1"/>
          </p:cNvSpPr>
          <p:nvPr>
            <p:ph type="pic" sz="quarter" idx="10"/>
          </p:nvPr>
        </p:nvSpPr>
        <p:spPr>
          <a:xfrm>
            <a:off x="304800" y="2552700"/>
            <a:ext cx="8534400" cy="1752600"/>
          </a:xfrm>
        </p:spPr>
        <p:txBody>
          <a:bodyPr/>
          <a:lstStyle>
            <a:lvl1pPr>
              <a:buNone/>
              <a:defRPr/>
            </a:lvl1pPr>
          </a:lstStyle>
          <a:p>
            <a:endParaRPr lang="en-US" dirty="0"/>
          </a:p>
        </p:txBody>
      </p:sp>
      <p:sp>
        <p:nvSpPr>
          <p:cNvPr id="5" name="TextBox 4"/>
          <p:cNvSpPr txBox="1"/>
          <p:nvPr userDrawn="1"/>
        </p:nvSpPr>
        <p:spPr>
          <a:xfrm>
            <a:off x="3962400" y="6581001"/>
            <a:ext cx="1676400" cy="276999"/>
          </a:xfrm>
          <a:prstGeom prst="rect">
            <a:avLst/>
          </a:prstGeom>
          <a:noFill/>
        </p:spPr>
        <p:txBody>
          <a:bodyPr wrap="square" rtlCol="0">
            <a:spAutoFit/>
          </a:bodyPr>
          <a:lstStyle/>
          <a:p>
            <a:r>
              <a:rPr lang="en-US" sz="1200" dirty="0">
                <a:solidFill>
                  <a:srgbClr val="00338D"/>
                </a:solidFill>
              </a:rPr>
              <a:t>Club Information</a:t>
            </a:r>
          </a:p>
        </p:txBody>
      </p:sp>
      <p:sp>
        <p:nvSpPr>
          <p:cNvPr id="6" name="TextBox 5"/>
          <p:cNvSpPr txBox="1"/>
          <p:nvPr userDrawn="1"/>
        </p:nvSpPr>
        <p:spPr>
          <a:xfrm>
            <a:off x="0" y="6581001"/>
            <a:ext cx="3581400" cy="276999"/>
          </a:xfrm>
          <a:prstGeom prst="rect">
            <a:avLst/>
          </a:prstGeom>
          <a:noFill/>
        </p:spPr>
        <p:txBody>
          <a:bodyPr wrap="square" rtlCol="0">
            <a:spAutoFit/>
          </a:bodyPr>
          <a:lstStyle/>
          <a:p>
            <a:r>
              <a:rPr lang="en-US" sz="1200" dirty="0">
                <a:solidFill>
                  <a:srgbClr val="00338D"/>
                </a:solidFill>
              </a:rPr>
              <a:t>Lions Club International</a:t>
            </a:r>
          </a:p>
        </p:txBody>
      </p:sp>
      <p:sp>
        <p:nvSpPr>
          <p:cNvPr id="8" name="Rectangle 7"/>
          <p:cNvSpPr/>
          <p:nvPr userDrawn="1"/>
        </p:nvSpPr>
        <p:spPr>
          <a:xfrm>
            <a:off x="8771782" y="6581001"/>
            <a:ext cx="372218" cy="276999"/>
          </a:xfrm>
          <a:prstGeom prst="rect">
            <a:avLst/>
          </a:prstGeom>
        </p:spPr>
        <p:txBody>
          <a:bodyPr wrap="none">
            <a:spAutoFit/>
          </a:bodyPr>
          <a:lstStyle/>
          <a:p>
            <a:fld id="{84BD56EB-63C0-4B7E-9277-A8B569449C02}" type="slidenum">
              <a:rPr lang="en-US" sz="1200" baseline="0" smtClean="0">
                <a:solidFill>
                  <a:srgbClr val="00338D"/>
                </a:solidFill>
              </a:rPr>
              <a:pPr/>
              <a:t>‹#›</a:t>
            </a:fld>
            <a:endParaRPr lang="en-US" sz="12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76200"/>
            <a:ext cx="8382000" cy="457200"/>
          </a:xfrm>
        </p:spPr>
        <p:txBody>
          <a:bodyPr/>
          <a:lstStyle>
            <a:lvl1pPr>
              <a:defRPr>
                <a:solidFill>
                  <a:srgbClr val="00338D"/>
                </a:solidFill>
              </a:defRPr>
            </a:lvl1pPr>
          </a:lstStyle>
          <a:p>
            <a:r>
              <a:rPr lang="en-US" dirty="0"/>
              <a:t>Click to edit master title style</a:t>
            </a:r>
          </a:p>
        </p:txBody>
      </p:sp>
      <p:sp>
        <p:nvSpPr>
          <p:cNvPr id="3" name="Content Placeholder 2"/>
          <p:cNvSpPr>
            <a:spLocks noGrp="1"/>
          </p:cNvSpPr>
          <p:nvPr>
            <p:ph idx="1" hasCustomPrompt="1"/>
          </p:nvPr>
        </p:nvSpPr>
        <p:spPr>
          <a:xfrm>
            <a:off x="152400" y="685800"/>
            <a:ext cx="8839200" cy="5791200"/>
          </a:xfrm>
        </p:spPr>
        <p:txBody>
          <a:bodyPr/>
          <a:lstStyle>
            <a:lvl1pPr>
              <a:defRPr sz="2600"/>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Image Banner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76200"/>
            <a:ext cx="8382000" cy="457200"/>
          </a:xfrm>
        </p:spPr>
        <p:txBody>
          <a:bodyPr/>
          <a:lstStyle>
            <a:lvl1pPr>
              <a:defRPr/>
            </a:lvl1pPr>
          </a:lstStyle>
          <a:p>
            <a:r>
              <a:rPr lang="en-US" dirty="0"/>
              <a:t>Click to edit master title style</a:t>
            </a:r>
          </a:p>
        </p:txBody>
      </p:sp>
      <p:sp>
        <p:nvSpPr>
          <p:cNvPr id="5" name="Content Placeholder 2"/>
          <p:cNvSpPr>
            <a:spLocks noGrp="1"/>
          </p:cNvSpPr>
          <p:nvPr>
            <p:ph idx="1" hasCustomPrompt="1"/>
          </p:nvPr>
        </p:nvSpPr>
        <p:spPr>
          <a:xfrm>
            <a:off x="152400" y="2438400"/>
            <a:ext cx="8839200" cy="4038600"/>
          </a:xfrm>
        </p:spPr>
        <p:txBody>
          <a:bodyPr/>
          <a:lstStyle>
            <a:lvl1pPr>
              <a:defRPr/>
            </a:lvl1pPr>
            <a:lvl2pPr>
              <a:defRPr/>
            </a:lvl2pPr>
            <a:lvl3pPr>
              <a:defRPr/>
            </a:lvl3pPr>
            <a:lvl4pPr>
              <a:defRPr/>
            </a:lvl4pPr>
            <a:lvl5pPr>
              <a:defRPr/>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6" name="Picture Placeholder 11"/>
          <p:cNvSpPr>
            <a:spLocks noGrp="1"/>
          </p:cNvSpPr>
          <p:nvPr>
            <p:ph type="pic" sz="quarter" idx="10"/>
          </p:nvPr>
        </p:nvSpPr>
        <p:spPr>
          <a:xfrm>
            <a:off x="0" y="609600"/>
            <a:ext cx="9144000" cy="1752600"/>
          </a:xfrm>
        </p:spPr>
        <p:txBody>
          <a:bodyPr/>
          <a:lstStyle>
            <a:lvl1pPr>
              <a:buNone/>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le and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76200"/>
            <a:ext cx="8382000" cy="457200"/>
          </a:xfrm>
        </p:spPr>
        <p:txBody>
          <a:bodyPr/>
          <a:lstStyle>
            <a:lvl1pPr>
              <a:defRPr/>
            </a:lvl1pPr>
          </a:lstStyle>
          <a:p>
            <a:r>
              <a:rPr lang="en-US" dirty="0"/>
              <a:t>Click to edit master title style</a:t>
            </a:r>
          </a:p>
        </p:txBody>
      </p:sp>
      <p:sp>
        <p:nvSpPr>
          <p:cNvPr id="3" name="Content Placeholder 2"/>
          <p:cNvSpPr>
            <a:spLocks noGrp="1"/>
          </p:cNvSpPr>
          <p:nvPr>
            <p:ph sz="half" idx="1" hasCustomPrompt="1"/>
          </p:nvPr>
        </p:nvSpPr>
        <p:spPr>
          <a:xfrm>
            <a:off x="152400" y="685800"/>
            <a:ext cx="4381500" cy="5791200"/>
          </a:xfrm>
        </p:spPr>
        <p:txBody>
          <a:bodyPr/>
          <a:lstStyle>
            <a:lvl1pPr>
              <a:defRPr sz="26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48200" y="685800"/>
            <a:ext cx="4343400" cy="5791200"/>
          </a:xfrm>
        </p:spPr>
        <p:txBody>
          <a:bodyPr/>
          <a:lstStyle>
            <a:lvl1pPr>
              <a:defRPr sz="26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itle and Column Content with Line">
    <p:spTree>
      <p:nvGrpSpPr>
        <p:cNvPr id="1" name=""/>
        <p:cNvGrpSpPr/>
        <p:nvPr/>
      </p:nvGrpSpPr>
      <p:grpSpPr>
        <a:xfrm>
          <a:off x="0" y="0"/>
          <a:ext cx="0" cy="0"/>
          <a:chOff x="0" y="0"/>
          <a:chExt cx="0" cy="0"/>
        </a:xfrm>
      </p:grpSpPr>
      <p:cxnSp>
        <p:nvCxnSpPr>
          <p:cNvPr id="5" name="Straight Connector 4"/>
          <p:cNvCxnSpPr/>
          <p:nvPr userDrawn="1"/>
        </p:nvCxnSpPr>
        <p:spPr bwMode="auto">
          <a:xfrm rot="5400000">
            <a:off x="1599409" y="3581401"/>
            <a:ext cx="5944391" cy="793"/>
          </a:xfrm>
          <a:prstGeom prst="line">
            <a:avLst/>
          </a:prstGeom>
          <a:solidFill>
            <a:srgbClr val="FFFFFF"/>
          </a:solidFill>
          <a:ln w="38100" cap="flat" cmpd="sng" algn="ctr">
            <a:solidFill>
              <a:srgbClr val="FFCF01"/>
            </a:solidFill>
            <a:prstDash val="solid"/>
            <a:round/>
            <a:headEnd type="none" w="med" len="med"/>
            <a:tailEnd type="none" w="med" len="med"/>
          </a:ln>
          <a:effectLst/>
        </p:spPr>
      </p:cxnSp>
      <p:sp>
        <p:nvSpPr>
          <p:cNvPr id="2" name="Title 1"/>
          <p:cNvSpPr>
            <a:spLocks noGrp="1"/>
          </p:cNvSpPr>
          <p:nvPr>
            <p:ph type="title" hasCustomPrompt="1"/>
          </p:nvPr>
        </p:nvSpPr>
        <p:spPr>
          <a:xfrm>
            <a:off x="152400" y="76200"/>
            <a:ext cx="8382000" cy="457200"/>
          </a:xfrm>
        </p:spPr>
        <p:txBody>
          <a:bodyPr/>
          <a:lstStyle>
            <a:lvl1pPr>
              <a:defRPr/>
            </a:lvl1pPr>
          </a:lstStyle>
          <a:p>
            <a:r>
              <a:rPr lang="en-US" dirty="0"/>
              <a:t>Click to edit master title</a:t>
            </a:r>
          </a:p>
        </p:txBody>
      </p:sp>
      <p:sp>
        <p:nvSpPr>
          <p:cNvPr id="3" name="Content Placeholder 2"/>
          <p:cNvSpPr>
            <a:spLocks noGrp="1"/>
          </p:cNvSpPr>
          <p:nvPr>
            <p:ph sz="half" idx="1" hasCustomPrompt="1"/>
          </p:nvPr>
        </p:nvSpPr>
        <p:spPr>
          <a:xfrm>
            <a:off x="152400" y="685800"/>
            <a:ext cx="4343400" cy="5791200"/>
          </a:xfrm>
        </p:spPr>
        <p:txBody>
          <a:bodyPr/>
          <a:lstStyle>
            <a:lvl1pPr>
              <a:defRPr sz="26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48200" y="685800"/>
            <a:ext cx="4343400" cy="5791200"/>
          </a:xfrm>
        </p:spPr>
        <p:txBody>
          <a:bodyPr/>
          <a:lstStyle>
            <a:lvl1pPr>
              <a:defRPr sz="26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lumn Content with Pictu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76200"/>
            <a:ext cx="8382000" cy="457200"/>
          </a:xfrm>
        </p:spPr>
        <p:txBody>
          <a:bodyPr/>
          <a:lstStyle>
            <a:lvl1pPr>
              <a:defRPr/>
            </a:lvl1pPr>
          </a:lstStyle>
          <a:p>
            <a:r>
              <a:rPr lang="en-US" dirty="0"/>
              <a:t>Click to edit master title</a:t>
            </a:r>
          </a:p>
        </p:txBody>
      </p:sp>
      <p:sp>
        <p:nvSpPr>
          <p:cNvPr id="3" name="Content Placeholder 2"/>
          <p:cNvSpPr>
            <a:spLocks noGrp="1"/>
          </p:cNvSpPr>
          <p:nvPr>
            <p:ph sz="half" idx="1" hasCustomPrompt="1"/>
          </p:nvPr>
        </p:nvSpPr>
        <p:spPr>
          <a:xfrm>
            <a:off x="152400" y="685800"/>
            <a:ext cx="4343400" cy="5791200"/>
          </a:xfrm>
        </p:spPr>
        <p:txBody>
          <a:bodyPr/>
          <a:lstStyle>
            <a:lvl1pPr>
              <a:defRPr sz="26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6" name="Picture Placeholder 5"/>
          <p:cNvSpPr>
            <a:spLocks noGrp="1"/>
          </p:cNvSpPr>
          <p:nvPr>
            <p:ph type="pic" sz="quarter" idx="10"/>
          </p:nvPr>
        </p:nvSpPr>
        <p:spPr>
          <a:xfrm>
            <a:off x="4572000" y="685800"/>
            <a:ext cx="4419600" cy="5791200"/>
          </a:xfrm>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lumn Content with Picture and Li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76200"/>
            <a:ext cx="8382000" cy="457200"/>
          </a:xfrm>
        </p:spPr>
        <p:txBody>
          <a:bodyPr/>
          <a:lstStyle>
            <a:lvl1pPr>
              <a:defRPr/>
            </a:lvl1pPr>
          </a:lstStyle>
          <a:p>
            <a:r>
              <a:rPr lang="en-US" dirty="0"/>
              <a:t>Click to edit master title</a:t>
            </a:r>
          </a:p>
        </p:txBody>
      </p:sp>
      <p:sp>
        <p:nvSpPr>
          <p:cNvPr id="3" name="Content Placeholder 2"/>
          <p:cNvSpPr>
            <a:spLocks noGrp="1"/>
          </p:cNvSpPr>
          <p:nvPr>
            <p:ph sz="half" idx="1" hasCustomPrompt="1"/>
          </p:nvPr>
        </p:nvSpPr>
        <p:spPr>
          <a:xfrm>
            <a:off x="152400" y="685800"/>
            <a:ext cx="4343400" cy="5791200"/>
          </a:xfrm>
        </p:spPr>
        <p:txBody>
          <a:bodyPr/>
          <a:lstStyle>
            <a:lvl1pPr>
              <a:defRPr sz="26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cxnSp>
        <p:nvCxnSpPr>
          <p:cNvPr id="5" name="Straight Connector 4"/>
          <p:cNvCxnSpPr/>
          <p:nvPr userDrawn="1"/>
        </p:nvCxnSpPr>
        <p:spPr bwMode="auto">
          <a:xfrm rot="5400000">
            <a:off x="1600200" y="3581400"/>
            <a:ext cx="5943600" cy="1588"/>
          </a:xfrm>
          <a:prstGeom prst="line">
            <a:avLst/>
          </a:prstGeom>
          <a:solidFill>
            <a:srgbClr val="FFFFFF"/>
          </a:solidFill>
          <a:ln w="38100" cap="flat" cmpd="sng" algn="ctr">
            <a:solidFill>
              <a:srgbClr val="FFCF01"/>
            </a:solidFill>
            <a:prstDash val="solid"/>
            <a:round/>
            <a:headEnd type="none" w="med" len="med"/>
            <a:tailEnd type="none" w="med" len="med"/>
          </a:ln>
          <a:effectLst/>
        </p:spPr>
      </p:cxnSp>
      <p:sp>
        <p:nvSpPr>
          <p:cNvPr id="6" name="Picture Placeholder 5"/>
          <p:cNvSpPr>
            <a:spLocks noGrp="1"/>
          </p:cNvSpPr>
          <p:nvPr>
            <p:ph type="pic" sz="quarter" idx="10"/>
          </p:nvPr>
        </p:nvSpPr>
        <p:spPr>
          <a:xfrm>
            <a:off x="4648200" y="685800"/>
            <a:ext cx="4343400" cy="579120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5" name="Picture 14" descr="eco background 4.png"/>
          <p:cNvPicPr>
            <a:picLocks noChangeAspect="1"/>
          </p:cNvPicPr>
          <p:nvPr userDrawn="1"/>
        </p:nvPicPr>
        <p:blipFill>
          <a:blip r:embed="rId14" cstate="print"/>
          <a:stretch>
            <a:fillRect/>
          </a:stretch>
        </p:blipFill>
        <p:spPr>
          <a:xfrm>
            <a:off x="4050" y="0"/>
            <a:ext cx="9135900" cy="6858000"/>
          </a:xfrm>
          <a:prstGeom prst="rect">
            <a:avLst/>
          </a:prstGeom>
        </p:spPr>
      </p:pic>
      <p:sp>
        <p:nvSpPr>
          <p:cNvPr id="3075" name="Rectangle 2"/>
          <p:cNvSpPr>
            <a:spLocks noGrp="1" noChangeArrowheads="1"/>
          </p:cNvSpPr>
          <p:nvPr>
            <p:ph type="title"/>
          </p:nvPr>
        </p:nvSpPr>
        <p:spPr bwMode="auto">
          <a:xfrm>
            <a:off x="152400" y="76200"/>
            <a:ext cx="83820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3076" name="Rectangle 3"/>
          <p:cNvSpPr>
            <a:spLocks noGrp="1" noChangeArrowheads="1"/>
          </p:cNvSpPr>
          <p:nvPr>
            <p:ph type="body" idx="1"/>
          </p:nvPr>
        </p:nvSpPr>
        <p:spPr bwMode="auto">
          <a:xfrm>
            <a:off x="152400" y="685800"/>
            <a:ext cx="8839200" cy="579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Box 9"/>
          <p:cNvSpPr txBox="1">
            <a:spLocks noChangeArrowheads="1"/>
          </p:cNvSpPr>
          <p:nvPr userDrawn="1"/>
        </p:nvSpPr>
        <p:spPr bwMode="auto">
          <a:xfrm>
            <a:off x="8534400" y="6553200"/>
            <a:ext cx="342900" cy="246221"/>
          </a:xfrm>
          <a:prstGeom prst="rect">
            <a:avLst/>
          </a:prstGeom>
          <a:noFill/>
          <a:ln w="9525">
            <a:noFill/>
            <a:miter lim="800000"/>
            <a:headEnd/>
            <a:tailEnd/>
          </a:ln>
        </p:spPr>
        <p:txBody>
          <a:bodyPr anchor="ctr">
            <a:spAutoFit/>
          </a:bodyPr>
          <a:lstStyle/>
          <a:p>
            <a:pPr algn="r" eaLnBrk="0" hangingPunct="0">
              <a:lnSpc>
                <a:spcPct val="100000"/>
              </a:lnSpc>
              <a:spcBef>
                <a:spcPct val="50000"/>
              </a:spcBef>
              <a:buFontTx/>
              <a:buNone/>
              <a:defRPr/>
            </a:pPr>
            <a:fld id="{84BD56EB-63C0-4B7E-9277-A8B569449C02}" type="slidenum">
              <a:rPr lang="en-US" sz="1000" baseline="0">
                <a:solidFill>
                  <a:srgbClr val="00338D"/>
                </a:solidFill>
              </a:rPr>
              <a:pPr algn="r" eaLnBrk="0" hangingPunct="0">
                <a:lnSpc>
                  <a:spcPct val="100000"/>
                </a:lnSpc>
                <a:spcBef>
                  <a:spcPct val="50000"/>
                </a:spcBef>
                <a:buFontTx/>
                <a:buNone/>
                <a:defRPr/>
              </a:pPr>
              <a:t>‹#›</a:t>
            </a:fld>
            <a:endParaRPr lang="en-US" sz="1000" baseline="0" dirty="0">
              <a:solidFill>
                <a:srgbClr val="00338D"/>
              </a:solidFill>
            </a:endParaRPr>
          </a:p>
        </p:txBody>
      </p:sp>
      <p:sp>
        <p:nvSpPr>
          <p:cNvPr id="6" name="Text Box 9"/>
          <p:cNvSpPr txBox="1">
            <a:spLocks noChangeArrowheads="1"/>
          </p:cNvSpPr>
          <p:nvPr userDrawn="1"/>
        </p:nvSpPr>
        <p:spPr bwMode="auto">
          <a:xfrm>
            <a:off x="228600" y="6553200"/>
            <a:ext cx="1600200" cy="246221"/>
          </a:xfrm>
          <a:prstGeom prst="rect">
            <a:avLst/>
          </a:prstGeom>
          <a:noFill/>
          <a:ln w="9525">
            <a:noFill/>
            <a:miter lim="800000"/>
            <a:headEnd/>
            <a:tailEnd/>
          </a:ln>
        </p:spPr>
        <p:txBody>
          <a:bodyPr wrap="square" anchor="ctr">
            <a:spAutoFit/>
          </a:bodyPr>
          <a:lstStyle/>
          <a:p>
            <a:pPr algn="l" eaLnBrk="0" hangingPunct="0">
              <a:lnSpc>
                <a:spcPct val="100000"/>
              </a:lnSpc>
              <a:spcBef>
                <a:spcPct val="50000"/>
              </a:spcBef>
              <a:buFontTx/>
              <a:buNone/>
              <a:defRPr/>
            </a:pPr>
            <a:r>
              <a:rPr lang="en-US" sz="1000" baseline="0" dirty="0">
                <a:solidFill>
                  <a:srgbClr val="00338D"/>
                </a:solidFill>
              </a:rPr>
              <a:t>Lions Clubs International</a:t>
            </a:r>
          </a:p>
        </p:txBody>
      </p:sp>
      <p:sp>
        <p:nvSpPr>
          <p:cNvPr id="7" name="Text Box 9"/>
          <p:cNvSpPr txBox="1">
            <a:spLocks noChangeArrowheads="1"/>
          </p:cNvSpPr>
          <p:nvPr userDrawn="1"/>
        </p:nvSpPr>
        <p:spPr bwMode="auto">
          <a:xfrm>
            <a:off x="1866900" y="6553200"/>
            <a:ext cx="5410200" cy="246221"/>
          </a:xfrm>
          <a:prstGeom prst="rect">
            <a:avLst/>
          </a:prstGeom>
          <a:noFill/>
          <a:ln w="9525">
            <a:noFill/>
            <a:miter lim="800000"/>
            <a:headEnd/>
            <a:tailEnd/>
          </a:ln>
        </p:spPr>
        <p:txBody>
          <a:bodyPr wrap="square" anchor="ctr">
            <a:spAutoFit/>
          </a:bodyPr>
          <a:lstStyle/>
          <a:p>
            <a:pPr algn="ctr" eaLnBrk="0" hangingPunct="0">
              <a:lnSpc>
                <a:spcPct val="100000"/>
              </a:lnSpc>
              <a:spcBef>
                <a:spcPct val="50000"/>
              </a:spcBef>
              <a:buFontTx/>
              <a:buNone/>
              <a:defRPr/>
            </a:pPr>
            <a:r>
              <a:rPr lang="en-US" sz="1000" baseline="0" dirty="0">
                <a:solidFill>
                  <a:srgbClr val="00338D"/>
                </a:solidFill>
              </a:rPr>
              <a:t>Club Information</a:t>
            </a:r>
          </a:p>
        </p:txBody>
      </p:sp>
    </p:spTree>
  </p:cSld>
  <p:clrMap bg1="lt1" tx1="dk1" bg2="lt2" tx2="dk2" accent1="accent1" accent2="accent2" accent3="accent3" accent4="accent4" accent5="accent5" accent6="accent6" hlink="hlink" folHlink="folHlink"/>
  <p:sldLayoutIdLst>
    <p:sldLayoutId id="2147483712" r:id="rId1"/>
    <p:sldLayoutId id="2147483714" r:id="rId2"/>
    <p:sldLayoutId id="2147483715" r:id="rId3"/>
    <p:sldLayoutId id="2147483724" r:id="rId4"/>
    <p:sldLayoutId id="2147483716" r:id="rId5"/>
    <p:sldLayoutId id="2147483720" r:id="rId6"/>
    <p:sldLayoutId id="2147483717" r:id="rId7"/>
    <p:sldLayoutId id="2147483721" r:id="rId8"/>
    <p:sldLayoutId id="2147483718" r:id="rId9"/>
    <p:sldLayoutId id="2147483719" r:id="rId10"/>
    <p:sldLayoutId id="2147483722" r:id="rId11"/>
    <p:sldLayoutId id="2147483723" r:id="rId12"/>
  </p:sldLayoutIdLst>
  <p:txStyles>
    <p:titleStyle>
      <a:lvl1pPr algn="l" rtl="0" eaLnBrk="0" fontAlgn="base" hangingPunct="0">
        <a:spcBef>
          <a:spcPct val="0"/>
        </a:spcBef>
        <a:spcAft>
          <a:spcPct val="0"/>
        </a:spcAft>
        <a:defRPr lang="en-US" sz="2800" b="0" dirty="0" smtClean="0">
          <a:solidFill>
            <a:srgbClr val="00338D"/>
          </a:solidFill>
          <a:latin typeface="+mj-lt"/>
          <a:ea typeface="+mj-ea"/>
          <a:cs typeface="+mj-cs"/>
        </a:defRPr>
      </a:lvl1pPr>
      <a:lvl2pPr algn="l" rtl="0" eaLnBrk="0" fontAlgn="base" hangingPunct="0">
        <a:spcBef>
          <a:spcPct val="0"/>
        </a:spcBef>
        <a:spcAft>
          <a:spcPct val="0"/>
        </a:spcAft>
        <a:defRPr sz="2500" b="1">
          <a:solidFill>
            <a:schemeClr val="tx1"/>
          </a:solidFill>
          <a:latin typeface="Arial" charset="0"/>
        </a:defRPr>
      </a:lvl2pPr>
      <a:lvl3pPr algn="l" rtl="0" eaLnBrk="0" fontAlgn="base" hangingPunct="0">
        <a:spcBef>
          <a:spcPct val="0"/>
        </a:spcBef>
        <a:spcAft>
          <a:spcPct val="0"/>
        </a:spcAft>
        <a:defRPr sz="2500" b="1">
          <a:solidFill>
            <a:schemeClr val="tx1"/>
          </a:solidFill>
          <a:latin typeface="Arial" charset="0"/>
        </a:defRPr>
      </a:lvl3pPr>
      <a:lvl4pPr algn="l" rtl="0" eaLnBrk="0" fontAlgn="base" hangingPunct="0">
        <a:spcBef>
          <a:spcPct val="0"/>
        </a:spcBef>
        <a:spcAft>
          <a:spcPct val="0"/>
        </a:spcAft>
        <a:defRPr sz="2500" b="1">
          <a:solidFill>
            <a:schemeClr val="tx1"/>
          </a:solidFill>
          <a:latin typeface="Arial" charset="0"/>
        </a:defRPr>
      </a:lvl4pPr>
      <a:lvl5pPr algn="l" rtl="0" eaLnBrk="0" fontAlgn="base" hangingPunct="0">
        <a:spcBef>
          <a:spcPct val="0"/>
        </a:spcBef>
        <a:spcAft>
          <a:spcPct val="0"/>
        </a:spcAft>
        <a:defRPr sz="2500" b="1">
          <a:solidFill>
            <a:schemeClr val="tx1"/>
          </a:solidFill>
          <a:latin typeface="Arial" charset="0"/>
        </a:defRPr>
      </a:lvl5pPr>
      <a:lvl6pPr marL="457200" algn="l" rtl="0" fontAlgn="base">
        <a:spcBef>
          <a:spcPct val="0"/>
        </a:spcBef>
        <a:spcAft>
          <a:spcPct val="0"/>
        </a:spcAft>
        <a:defRPr sz="2400">
          <a:solidFill>
            <a:schemeClr val="tx2"/>
          </a:solidFill>
          <a:latin typeface="Arial" charset="0"/>
        </a:defRPr>
      </a:lvl6pPr>
      <a:lvl7pPr marL="914400" algn="l" rtl="0" fontAlgn="base">
        <a:spcBef>
          <a:spcPct val="0"/>
        </a:spcBef>
        <a:spcAft>
          <a:spcPct val="0"/>
        </a:spcAft>
        <a:defRPr sz="2400">
          <a:solidFill>
            <a:schemeClr val="tx2"/>
          </a:solidFill>
          <a:latin typeface="Arial" charset="0"/>
        </a:defRPr>
      </a:lvl7pPr>
      <a:lvl8pPr marL="1371600" algn="l" rtl="0" fontAlgn="base">
        <a:spcBef>
          <a:spcPct val="0"/>
        </a:spcBef>
        <a:spcAft>
          <a:spcPct val="0"/>
        </a:spcAft>
        <a:defRPr sz="2400">
          <a:solidFill>
            <a:schemeClr val="tx2"/>
          </a:solidFill>
          <a:latin typeface="Arial" charset="0"/>
        </a:defRPr>
      </a:lvl8pPr>
      <a:lvl9pPr marL="1828800" algn="l" rtl="0" fontAlgn="base">
        <a:spcBef>
          <a:spcPct val="0"/>
        </a:spcBef>
        <a:spcAft>
          <a:spcPct val="0"/>
        </a:spcAft>
        <a:defRPr sz="2400">
          <a:solidFill>
            <a:schemeClr val="tx2"/>
          </a:solidFill>
          <a:latin typeface="Arial" charset="0"/>
        </a:defRPr>
      </a:lvl9pPr>
    </p:titleStyle>
    <p:bodyStyle>
      <a:lvl1pPr marL="230188" indent="-230188" algn="l" rtl="0" eaLnBrk="0" fontAlgn="base" hangingPunct="0">
        <a:spcBef>
          <a:spcPct val="20000"/>
        </a:spcBef>
        <a:spcAft>
          <a:spcPct val="0"/>
        </a:spcAft>
        <a:buFont typeface="Arial" charset="0"/>
        <a:buChar char="•"/>
        <a:defRPr sz="2600">
          <a:solidFill>
            <a:schemeClr val="tx1"/>
          </a:solidFill>
          <a:latin typeface="+mn-lt"/>
          <a:ea typeface="+mn-ea"/>
          <a:cs typeface="+mn-cs"/>
        </a:defRPr>
      </a:lvl1pPr>
      <a:lvl2pPr marL="684213" indent="-227013" algn="l" rtl="0" eaLnBrk="0" fontAlgn="base" hangingPunct="0">
        <a:spcBef>
          <a:spcPct val="20000"/>
        </a:spcBef>
        <a:spcAft>
          <a:spcPct val="0"/>
        </a:spcAft>
        <a:buFont typeface="Wingdings" pitchFamily="2" charset="2"/>
        <a:buChar char="§"/>
        <a:defRPr sz="2200">
          <a:solidFill>
            <a:schemeClr val="tx1"/>
          </a:solidFill>
          <a:latin typeface="+mn-lt"/>
        </a:defRPr>
      </a:lvl2pPr>
      <a:lvl3pPr marL="1144588" indent="-230188" algn="l" rtl="0" eaLnBrk="0" fontAlgn="base" hangingPunct="0">
        <a:spcBef>
          <a:spcPct val="20000"/>
        </a:spcBef>
        <a:spcAft>
          <a:spcPct val="0"/>
        </a:spcAft>
        <a:buFont typeface="Arial" pitchFamily="34" charset="0"/>
        <a:buChar char="○"/>
        <a:defRPr sz="2000">
          <a:solidFill>
            <a:schemeClr val="tx1"/>
          </a:solidFill>
          <a:latin typeface="+mn-lt"/>
        </a:defRPr>
      </a:lvl3pPr>
      <a:lvl4pPr marL="1598613" indent="-227013" algn="l" rtl="0" eaLnBrk="0" fontAlgn="base" hangingPunct="0">
        <a:spcBef>
          <a:spcPct val="20000"/>
        </a:spcBef>
        <a:spcAft>
          <a:spcPct val="0"/>
        </a:spcAft>
        <a:buFont typeface="Arial" charset="0"/>
        <a:buChar char="▫"/>
        <a:defRPr sz="1800">
          <a:solidFill>
            <a:schemeClr val="tx1"/>
          </a:solidFill>
          <a:latin typeface="+mn-lt"/>
        </a:defRPr>
      </a:lvl4pPr>
      <a:lvl5pPr marL="2058988" indent="-230188" algn="l" rtl="0" eaLnBrk="0" fontAlgn="base" hangingPunct="0">
        <a:spcBef>
          <a:spcPct val="20000"/>
        </a:spcBef>
        <a:spcAft>
          <a:spcPct val="0"/>
        </a:spcAft>
        <a:buFont typeface="Arial" charset="0"/>
        <a:buChar char="◦"/>
        <a:tabLst>
          <a:tab pos="2058988" algn="l"/>
        </a:tabLst>
        <a:defRPr sz="1600">
          <a:solidFill>
            <a:schemeClr val="tx1"/>
          </a:solidFill>
          <a:latin typeface="+mn-lt"/>
        </a:defRPr>
      </a:lvl5pPr>
      <a:lvl6pPr marL="2286000" algn="l" rtl="0" fontAlgn="base">
        <a:spcBef>
          <a:spcPct val="20000"/>
        </a:spcBef>
        <a:spcAft>
          <a:spcPct val="0"/>
        </a:spcAft>
        <a:buChar char="»"/>
        <a:defRPr sz="2400">
          <a:solidFill>
            <a:schemeClr val="tx1"/>
          </a:solidFill>
          <a:latin typeface="+mn-lt"/>
        </a:defRPr>
      </a:lvl6pPr>
      <a:lvl7pPr marL="2743200" algn="l" rtl="0" fontAlgn="base">
        <a:spcBef>
          <a:spcPct val="20000"/>
        </a:spcBef>
        <a:spcAft>
          <a:spcPct val="0"/>
        </a:spcAft>
        <a:buChar char="»"/>
        <a:defRPr sz="2400">
          <a:solidFill>
            <a:schemeClr val="tx1"/>
          </a:solidFill>
          <a:latin typeface="+mn-lt"/>
        </a:defRPr>
      </a:lvl7pPr>
      <a:lvl8pPr marL="3200400" algn="l" rtl="0" fontAlgn="base">
        <a:spcBef>
          <a:spcPct val="20000"/>
        </a:spcBef>
        <a:spcAft>
          <a:spcPct val="0"/>
        </a:spcAft>
        <a:buChar char="»"/>
        <a:defRPr sz="2400">
          <a:solidFill>
            <a:schemeClr val="tx1"/>
          </a:solidFill>
          <a:latin typeface="+mn-lt"/>
        </a:defRPr>
      </a:lvl8pPr>
      <a:lvl9pPr marL="3657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dellrapidslionsclub.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dellrapidslionsclub.org/"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2.lionsclubs.org/t-productnotfound.aspx"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dirty="0"/>
              <a:t>Dell Rapids Lions Club  </a:t>
            </a:r>
            <a:r>
              <a:rPr lang="en-US" sz="4400" dirty="0"/>
              <a:t>“We Serve”</a:t>
            </a:r>
            <a:br>
              <a:rPr lang="en-US" sz="4800" dirty="0"/>
            </a:br>
            <a:br>
              <a:rPr dirty="0"/>
            </a:br>
            <a:endParaRPr lang="en-US" dirty="0"/>
          </a:p>
        </p:txBody>
      </p:sp>
      <p:pic>
        <p:nvPicPr>
          <p:cNvPr id="8" name="Picture Placeholder 7" descr="LionsPPT_banner_2.jpg"/>
          <p:cNvPicPr>
            <a:picLocks noGrp="1" noChangeAspect="1"/>
          </p:cNvPicPr>
          <p:nvPr>
            <p:ph type="pic" sz="quarter" idx="10"/>
          </p:nvPr>
        </p:nvPicPr>
        <p:blipFill>
          <a:blip r:embed="rId3" cstate="print"/>
          <a:stretch>
            <a:fillRect/>
          </a:stretch>
        </p:blipFill>
        <p:spPr>
          <a:xfrm>
            <a:off x="361032" y="2604806"/>
            <a:ext cx="8421936" cy="1648388"/>
          </a:xfrm>
        </p:spPr>
      </p:pic>
      <p:sp>
        <p:nvSpPr>
          <p:cNvPr id="4" name="Rectangle 3"/>
          <p:cNvSpPr/>
          <p:nvPr/>
        </p:nvSpPr>
        <p:spPr>
          <a:xfrm>
            <a:off x="457200" y="4953000"/>
            <a:ext cx="3108543" cy="646331"/>
          </a:xfrm>
          <a:prstGeom prst="rect">
            <a:avLst/>
          </a:prstGeom>
        </p:spPr>
        <p:txBody>
          <a:bodyPr wrap="none">
            <a:spAutoFit/>
          </a:bodyPr>
          <a:lstStyle/>
          <a:p>
            <a:r>
              <a:rPr lang="en-US" dirty="0">
                <a:hlinkClick r:id="rId4"/>
              </a:rPr>
              <a:t>http://dellrapidslionsclub.org/</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dirty="0"/>
              <a:t>Who Lions Are</a:t>
            </a:r>
            <a:endParaRPr lang="en-US" dirty="0"/>
          </a:p>
        </p:txBody>
      </p:sp>
      <p:sp>
        <p:nvSpPr>
          <p:cNvPr id="5" name="Content Placeholder 4"/>
          <p:cNvSpPr>
            <a:spLocks noGrp="1"/>
          </p:cNvSpPr>
          <p:nvPr>
            <p:ph idx="1"/>
          </p:nvPr>
        </p:nvSpPr>
        <p:spPr/>
        <p:txBody>
          <a:bodyPr/>
          <a:lstStyle/>
          <a:p>
            <a:r>
              <a:rPr lang="en-US" sz="1800" b="1" dirty="0"/>
              <a:t>Lions are: </a:t>
            </a:r>
            <a:r>
              <a:rPr lang="en-US" sz="1800" dirty="0"/>
              <a:t>men and women dedicated to serving those in need, whether in their own community or around the world.</a:t>
            </a:r>
          </a:p>
          <a:p>
            <a:pPr lvl="1"/>
            <a:r>
              <a:rPr lang="en-US" sz="1600" dirty="0"/>
              <a:t>Nearly 1.4 million members</a:t>
            </a:r>
          </a:p>
          <a:p>
            <a:pPr lvl="1"/>
            <a:r>
              <a:rPr lang="en-US" sz="1600" dirty="0"/>
              <a:t>Over 200 countries</a:t>
            </a:r>
          </a:p>
          <a:p>
            <a:pPr lvl="1"/>
            <a:r>
              <a:rPr lang="en-US" sz="1600" dirty="0"/>
              <a:t>More than 46,000 clubs</a:t>
            </a:r>
          </a:p>
          <a:p>
            <a:pPr lvl="1">
              <a:buNone/>
            </a:pPr>
            <a:endParaRPr lang="en-US" sz="2000" dirty="0"/>
          </a:p>
          <a:p>
            <a:r>
              <a:rPr lang="en-US" sz="1800" b="1" dirty="0"/>
              <a:t>Vision Statement: </a:t>
            </a:r>
            <a:r>
              <a:rPr lang="en-US" sz="1800" dirty="0"/>
              <a:t>To be the global leader</a:t>
            </a:r>
          </a:p>
          <a:p>
            <a:pPr>
              <a:buNone/>
            </a:pPr>
            <a:r>
              <a:rPr lang="en-US" sz="1800" dirty="0"/>
              <a:t>	 in community and humanitarian service.</a:t>
            </a:r>
          </a:p>
          <a:p>
            <a:pPr>
              <a:buNone/>
            </a:pPr>
            <a:endParaRPr lang="en-US" sz="1800" b="1" dirty="0"/>
          </a:p>
          <a:p>
            <a:r>
              <a:rPr lang="en-US" sz="1800" b="1" dirty="0"/>
              <a:t>Mission Statement:</a:t>
            </a:r>
            <a:r>
              <a:rPr lang="en-US" sz="1800" dirty="0"/>
              <a:t> To empower volunteers to</a:t>
            </a:r>
          </a:p>
          <a:p>
            <a:pPr>
              <a:buNone/>
            </a:pPr>
            <a:r>
              <a:rPr lang="en-US" sz="1800" dirty="0"/>
              <a:t>	 serve their communities, meet humanitarian </a:t>
            </a:r>
          </a:p>
          <a:p>
            <a:pPr>
              <a:buNone/>
            </a:pPr>
            <a:r>
              <a:rPr lang="en-US" sz="1800" dirty="0"/>
              <a:t>	needs, encourage peace and promote international understanding through Lions clubs.</a:t>
            </a:r>
            <a:endParaRPr lang="en-US" sz="1800" b="1" dirty="0"/>
          </a:p>
          <a:p>
            <a:r>
              <a:rPr lang="en-US" sz="1800" b="1" dirty="0"/>
              <a:t>Motto: </a:t>
            </a:r>
            <a:r>
              <a:rPr lang="en-US" sz="1800" dirty="0"/>
              <a:t>“We Serve”</a:t>
            </a:r>
          </a:p>
          <a:p>
            <a:endParaRPr lang="en-US" sz="1800" b="1" dirty="0"/>
          </a:p>
          <a:p>
            <a:r>
              <a:rPr lang="en-US" sz="1800" b="1" dirty="0"/>
              <a:t>Code of Ethics: </a:t>
            </a:r>
            <a:r>
              <a:rPr lang="en-US" sz="1800" dirty="0"/>
              <a:t>LCI (Lions Clubs International) has a code of ethics which set the standard that Lions should aspire to adhere to.</a:t>
            </a:r>
          </a:p>
          <a:p>
            <a:r>
              <a:rPr lang="en-US" sz="1800" b="1" dirty="0"/>
              <a:t>Purposes: </a:t>
            </a:r>
            <a:r>
              <a:rPr lang="en-US" sz="1800" dirty="0"/>
              <a:t>LCI has a list of purposes to convey why Lions clubs exist.</a:t>
            </a:r>
          </a:p>
          <a:p>
            <a:pPr lvl="1"/>
            <a:endParaRPr lang="en-US" dirty="0"/>
          </a:p>
          <a:p>
            <a:pPr lvl="1">
              <a:buNone/>
            </a:pPr>
            <a:endParaRPr lang="en-US" dirty="0"/>
          </a:p>
        </p:txBody>
      </p:sp>
      <p:pic>
        <p:nvPicPr>
          <p:cNvPr id="2" name="Picture 2" descr="C:\Documents and Settings\KHeyne\My Documents\My Pictures\LCI Photos\Group Photos\t0101.JPG"/>
          <p:cNvPicPr>
            <a:picLocks noChangeAspect="1" noChangeArrowheads="1"/>
          </p:cNvPicPr>
          <p:nvPr/>
        </p:nvPicPr>
        <p:blipFill>
          <a:blip r:embed="rId3" cstate="print"/>
          <a:srcRect l="4804" r="6641"/>
          <a:stretch>
            <a:fillRect/>
          </a:stretch>
        </p:blipFill>
        <p:spPr bwMode="auto">
          <a:xfrm>
            <a:off x="5257799" y="1143000"/>
            <a:ext cx="3796229" cy="298189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Membership</a:t>
            </a:r>
            <a:endParaRPr lang="en-US" dirty="0"/>
          </a:p>
        </p:txBody>
      </p:sp>
      <p:sp>
        <p:nvSpPr>
          <p:cNvPr id="3" name="Content Placeholder 2"/>
          <p:cNvSpPr>
            <a:spLocks noGrp="1"/>
          </p:cNvSpPr>
          <p:nvPr>
            <p:ph idx="1"/>
          </p:nvPr>
        </p:nvSpPr>
        <p:spPr/>
        <p:txBody>
          <a:bodyPr/>
          <a:lstStyle/>
          <a:p>
            <a:pPr marL="0" indent="0">
              <a:buNone/>
            </a:pPr>
            <a:r>
              <a:rPr lang="en-US" dirty="0"/>
              <a:t>The benefits of Lions clubs membership are numerous, and include:</a:t>
            </a:r>
          </a:p>
          <a:p>
            <a:pPr marL="915988"/>
            <a:r>
              <a:rPr lang="en-US" dirty="0"/>
              <a:t>Helping those in need</a:t>
            </a:r>
          </a:p>
          <a:p>
            <a:pPr marL="915988"/>
            <a:r>
              <a:rPr lang="en-US" dirty="0"/>
              <a:t>Making a difference in your community</a:t>
            </a:r>
          </a:p>
          <a:p>
            <a:pPr marL="915988"/>
            <a:r>
              <a:rPr lang="en-US" dirty="0"/>
              <a:t>Having an impact on those in need worldwide</a:t>
            </a:r>
          </a:p>
          <a:p>
            <a:pPr marL="915988"/>
            <a:r>
              <a:rPr lang="en-US" dirty="0"/>
              <a:t>Developing leadership skills</a:t>
            </a:r>
          </a:p>
          <a:p>
            <a:pPr marL="915988"/>
            <a:r>
              <a:rPr lang="en-US" dirty="0"/>
              <a:t>Enhancing communication skills</a:t>
            </a:r>
          </a:p>
          <a:p>
            <a:pPr marL="915988"/>
            <a:r>
              <a:rPr lang="en-US" dirty="0"/>
              <a:t>Utilizing planning and organization skills</a:t>
            </a:r>
          </a:p>
          <a:p>
            <a:pPr marL="915988"/>
            <a:r>
              <a:rPr lang="en-US" dirty="0"/>
              <a:t>Working hands-on to meet community needs</a:t>
            </a:r>
          </a:p>
          <a:p>
            <a:pPr marL="915988"/>
            <a:r>
              <a:rPr lang="en-US" dirty="0"/>
              <a:t>Meeting new people</a:t>
            </a:r>
          </a:p>
          <a:p>
            <a:pPr marL="915988"/>
            <a:r>
              <a:rPr lang="en-US" dirty="0"/>
              <a:t>Opportunities to network and travel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Club Officers</a:t>
            </a:r>
            <a:endParaRPr lang="en-US" dirty="0"/>
          </a:p>
        </p:txBody>
      </p:sp>
      <p:sp>
        <p:nvSpPr>
          <p:cNvPr id="3" name="Content Placeholder 2"/>
          <p:cNvSpPr>
            <a:spLocks noGrp="1"/>
          </p:cNvSpPr>
          <p:nvPr>
            <p:ph idx="1"/>
          </p:nvPr>
        </p:nvSpPr>
        <p:spPr>
          <a:xfrm>
            <a:off x="152400" y="685800"/>
            <a:ext cx="8915400" cy="5791200"/>
          </a:xfrm>
        </p:spPr>
        <p:txBody>
          <a:bodyPr/>
          <a:lstStyle/>
          <a:p>
            <a:pPr>
              <a:buNone/>
            </a:pPr>
            <a:r>
              <a:rPr lang="en-US" sz="1800" b="1" u="sng" dirty="0">
                <a:solidFill>
                  <a:srgbClr val="002060"/>
                </a:solidFill>
              </a:rPr>
              <a:t>Officers </a:t>
            </a:r>
            <a:r>
              <a:rPr lang="en-US" sz="1400" u="sng" dirty="0">
                <a:solidFill>
                  <a:srgbClr val="002060"/>
                </a:solidFill>
              </a:rPr>
              <a:t>(</a:t>
            </a:r>
            <a:r>
              <a:rPr lang="en-US" sz="1400" dirty="0"/>
              <a:t>07/2023 to 06/2024)</a:t>
            </a:r>
          </a:p>
          <a:p>
            <a:r>
              <a:rPr lang="en-US" sz="1200" b="1" dirty="0"/>
              <a:t>President: </a:t>
            </a:r>
            <a:r>
              <a:rPr lang="en-US" sz="1200" dirty="0"/>
              <a:t>Robert </a:t>
            </a:r>
            <a:r>
              <a:rPr lang="en-US" sz="1200" dirty="0" err="1"/>
              <a:t>Wiarda</a:t>
            </a:r>
            <a:endParaRPr lang="en-US" sz="1200" dirty="0"/>
          </a:p>
          <a:p>
            <a:r>
              <a:rPr lang="en-US" sz="1200" b="1" dirty="0"/>
              <a:t>Immediate Past President: </a:t>
            </a:r>
            <a:r>
              <a:rPr lang="en-US" sz="1200" dirty="0"/>
              <a:t>Tom </a:t>
            </a:r>
            <a:r>
              <a:rPr lang="en-US" sz="1200" dirty="0" err="1"/>
              <a:t>Ludens</a:t>
            </a:r>
            <a:endParaRPr lang="en-US" sz="1200" dirty="0"/>
          </a:p>
          <a:p>
            <a:r>
              <a:rPr lang="en-US" sz="1200" b="1" dirty="0"/>
              <a:t>Vice President: </a:t>
            </a:r>
            <a:r>
              <a:rPr lang="en-US" sz="1200" dirty="0"/>
              <a:t>Tom Early</a:t>
            </a:r>
          </a:p>
          <a:p>
            <a:r>
              <a:rPr lang="en-US" sz="1200" b="1" dirty="0"/>
              <a:t>Treasurer: </a:t>
            </a:r>
            <a:r>
              <a:rPr lang="en-US" sz="1200" dirty="0"/>
              <a:t>Peg Nelson</a:t>
            </a:r>
          </a:p>
          <a:p>
            <a:r>
              <a:rPr lang="en-US" sz="1200" b="1" dirty="0"/>
              <a:t>Secretary: </a:t>
            </a:r>
            <a:r>
              <a:rPr lang="en-US" sz="1200" dirty="0"/>
              <a:t>Sue Hovey</a:t>
            </a:r>
          </a:p>
          <a:p>
            <a:r>
              <a:rPr lang="en-US" sz="1200" b="1" dirty="0"/>
              <a:t>Program Directors: </a:t>
            </a:r>
            <a:r>
              <a:rPr lang="en-US" sz="1200" dirty="0" err="1"/>
              <a:t>Darrold</a:t>
            </a:r>
            <a:r>
              <a:rPr lang="en-US" sz="1200" dirty="0"/>
              <a:t> &amp; Diane Williams</a:t>
            </a:r>
          </a:p>
          <a:p>
            <a:r>
              <a:rPr lang="en-US" sz="1200" b="1" dirty="0"/>
              <a:t>Membership Chair: </a:t>
            </a:r>
            <a:r>
              <a:rPr lang="en-US" sz="1200" dirty="0"/>
              <a:t>Christine Snyder</a:t>
            </a:r>
          </a:p>
          <a:p>
            <a:r>
              <a:rPr lang="en-US" sz="1200" b="1" dirty="0">
                <a:ea typeface="+mn-ea"/>
                <a:cs typeface="+mn-cs"/>
              </a:rPr>
              <a:t>Lion Tamer: </a:t>
            </a:r>
            <a:r>
              <a:rPr lang="en-US" sz="1200" dirty="0">
                <a:ea typeface="+mn-ea"/>
                <a:cs typeface="+mn-cs"/>
              </a:rPr>
              <a:t>Connie Early</a:t>
            </a:r>
          </a:p>
          <a:p>
            <a:pPr marL="690563" lvl="2">
              <a:buFont typeface="Wingdings" pitchFamily="2" charset="2"/>
              <a:buChar char="§"/>
            </a:pPr>
            <a:r>
              <a:rPr lang="en-US" sz="1100" dirty="0"/>
              <a:t>The Lion Tamer keeps order and distributes materials at meetings and sells </a:t>
            </a:r>
          </a:p>
          <a:p>
            <a:pPr marL="690563" lvl="2">
              <a:buNone/>
            </a:pPr>
            <a:r>
              <a:rPr lang="en-US" sz="1100" dirty="0"/>
              <a:t>	chances for the Lion Tamer drawing.  </a:t>
            </a:r>
          </a:p>
          <a:p>
            <a:r>
              <a:rPr lang="en-US" sz="1200" b="1" dirty="0"/>
              <a:t>Tail Twister: </a:t>
            </a:r>
            <a:r>
              <a:rPr lang="en-US" sz="1200" dirty="0"/>
              <a:t>Tom Early</a:t>
            </a:r>
          </a:p>
          <a:p>
            <a:pPr lvl="1"/>
            <a:r>
              <a:rPr lang="en-US" sz="1100" dirty="0"/>
              <a:t>Serves to promote harmony, good fellowship and enthusiasm at club meetings</a:t>
            </a:r>
          </a:p>
          <a:p>
            <a:pPr lvl="1">
              <a:buNone/>
            </a:pPr>
            <a:r>
              <a:rPr lang="en-US" sz="1100" dirty="0"/>
              <a:t>	 through the judicious imposition of “fines” on members.   (Lions horn honker.)</a:t>
            </a:r>
            <a:endParaRPr lang="en-US" sz="1200" dirty="0"/>
          </a:p>
          <a:p>
            <a:pPr>
              <a:buNone/>
            </a:pPr>
            <a:r>
              <a:rPr lang="en-US" sz="1800" b="1" u="sng" dirty="0">
                <a:solidFill>
                  <a:srgbClr val="002060"/>
                </a:solidFill>
              </a:rPr>
              <a:t>Elections</a:t>
            </a:r>
          </a:p>
          <a:p>
            <a:r>
              <a:rPr lang="en-US" sz="1200" dirty="0"/>
              <a:t>Club president appoints a nomination committee in March</a:t>
            </a:r>
          </a:p>
          <a:p>
            <a:r>
              <a:rPr lang="en-US" sz="1200" dirty="0"/>
              <a:t>The nomination committee selects officer candidates in March</a:t>
            </a:r>
          </a:p>
          <a:p>
            <a:r>
              <a:rPr lang="en-US" sz="1200" dirty="0"/>
              <a:t>The club votes on nominations April &amp; officers are swore in at May/June.</a:t>
            </a:r>
          </a:p>
          <a:p>
            <a:r>
              <a:rPr lang="en-US" sz="1200" dirty="0"/>
              <a:t>Officers are elected annually with their term starting July 1</a:t>
            </a:r>
            <a:r>
              <a:rPr lang="en-US" sz="1200" baseline="30000" dirty="0"/>
              <a:t>st</a:t>
            </a:r>
            <a:r>
              <a:rPr lang="en-US" sz="1200" dirty="0"/>
              <a:t>.</a:t>
            </a:r>
          </a:p>
          <a:p>
            <a:pPr>
              <a:buNone/>
            </a:pPr>
            <a:r>
              <a:rPr lang="en-US" sz="1800" b="1" u="sng" dirty="0">
                <a:solidFill>
                  <a:srgbClr val="002060"/>
                </a:solidFill>
              </a:rPr>
              <a:t>Communication</a:t>
            </a:r>
          </a:p>
          <a:p>
            <a:pPr>
              <a:buFont typeface="Arial" pitchFamily="34" charset="0"/>
              <a:buChar char="•"/>
            </a:pPr>
            <a:r>
              <a:rPr lang="en-US" sz="1200" dirty="0"/>
              <a:t>Dell Rapids Lions Monthly Meeting Minutes are e-mailed to each member monthly</a:t>
            </a:r>
          </a:p>
          <a:p>
            <a:pPr>
              <a:buFont typeface="Arial" pitchFamily="34" charset="0"/>
              <a:buChar char="•"/>
            </a:pPr>
            <a:r>
              <a:rPr lang="en-US" sz="1200" dirty="0"/>
              <a:t>E-mails to members as needed to let members know about upcoming items</a:t>
            </a:r>
          </a:p>
          <a:p>
            <a:pPr>
              <a:buFont typeface="Arial" pitchFamily="34" charset="0"/>
              <a:buChar char="•"/>
            </a:pPr>
            <a:r>
              <a:rPr lang="en-US" sz="1200" dirty="0"/>
              <a:t>SD Lions District Newsletter is emailed to each member monthly</a:t>
            </a:r>
          </a:p>
          <a:p>
            <a:pPr>
              <a:buFont typeface="Arial" pitchFamily="34" charset="0"/>
              <a:buChar char="•"/>
            </a:pPr>
            <a:r>
              <a:rPr lang="en-US" sz="1200" dirty="0"/>
              <a:t>Lions International magazine is mailed to each member </a:t>
            </a:r>
          </a:p>
          <a:p>
            <a:pPr>
              <a:buFont typeface="Arial" pitchFamily="34" charset="0"/>
              <a:buChar char="•"/>
            </a:pPr>
            <a:r>
              <a:rPr lang="en-US" sz="1200" dirty="0"/>
              <a:t>Web Site – Lions Club information, list of members, chat, e-mail members, etc. - </a:t>
            </a:r>
            <a:r>
              <a:rPr lang="en-US" sz="1200" dirty="0">
                <a:hlinkClick r:id="rId3"/>
              </a:rPr>
              <a:t>http://dellrapidslionsclub.org/</a:t>
            </a:r>
            <a:endParaRPr lang="en-US" sz="1200" dirty="0"/>
          </a:p>
          <a:p>
            <a:pPr>
              <a:buFont typeface="Arial" pitchFamily="34" charset="0"/>
              <a:buChar char="•"/>
            </a:pPr>
            <a:endParaRPr lang="en-US" sz="1200" dirty="0"/>
          </a:p>
          <a:p>
            <a:endParaRPr lang="en-US" sz="1800" dirty="0"/>
          </a:p>
          <a:p>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Club Information</a:t>
            </a:r>
          </a:p>
        </p:txBody>
      </p:sp>
      <p:sp>
        <p:nvSpPr>
          <p:cNvPr id="10" name="Rectangle 9"/>
          <p:cNvSpPr/>
          <p:nvPr/>
        </p:nvSpPr>
        <p:spPr>
          <a:xfrm>
            <a:off x="228600" y="762001"/>
            <a:ext cx="8686800" cy="2985433"/>
          </a:xfrm>
          <a:prstGeom prst="rect">
            <a:avLst/>
          </a:prstGeom>
        </p:spPr>
        <p:txBody>
          <a:bodyPr wrap="square">
            <a:spAutoFit/>
          </a:bodyPr>
          <a:lstStyle/>
          <a:p>
            <a:pPr>
              <a:buFont typeface="Arial" pitchFamily="34" charset="0"/>
              <a:buChar char="•"/>
            </a:pPr>
            <a:r>
              <a:rPr lang="en-US" b="1" dirty="0">
                <a:solidFill>
                  <a:srgbClr val="002060"/>
                </a:solidFill>
              </a:rPr>
              <a:t> History</a:t>
            </a:r>
            <a:endParaRPr lang="en-US" sz="1400" dirty="0"/>
          </a:p>
          <a:p>
            <a:pPr lvl="1">
              <a:buFont typeface="Wingdings" pitchFamily="2" charset="2"/>
              <a:buChar char="§"/>
            </a:pPr>
            <a:r>
              <a:rPr lang="en-US" sz="1400" dirty="0"/>
              <a:t> </a:t>
            </a:r>
            <a:r>
              <a:rPr lang="en-US" sz="1400" b="1" dirty="0"/>
              <a:t>Year chartered: </a:t>
            </a:r>
            <a:r>
              <a:rPr lang="en-US" sz="1400" dirty="0"/>
              <a:t>September 1944</a:t>
            </a:r>
          </a:p>
          <a:p>
            <a:pPr lvl="1">
              <a:buFont typeface="Wingdings" pitchFamily="2" charset="2"/>
              <a:buChar char="§"/>
            </a:pPr>
            <a:r>
              <a:rPr lang="en-US" sz="1400" b="1" dirty="0"/>
              <a:t>Clubs sponsored by us: </a:t>
            </a:r>
            <a:r>
              <a:rPr lang="en-US" sz="1400" dirty="0"/>
              <a:t>Colton Lions Club</a:t>
            </a:r>
          </a:p>
          <a:p>
            <a:pPr lvl="1">
              <a:buFont typeface="Wingdings" pitchFamily="2" charset="2"/>
              <a:buChar char="§"/>
            </a:pPr>
            <a:r>
              <a:rPr lang="en-US" sz="1400" b="1" dirty="0"/>
              <a:t>Members who served as District Governor: </a:t>
            </a:r>
            <a:r>
              <a:rPr lang="en-US" sz="1400" dirty="0"/>
              <a:t>Gary Smith 1995-1996</a:t>
            </a:r>
          </a:p>
          <a:p>
            <a:pPr lvl="1"/>
            <a:endParaRPr lang="en-US" sz="1400" b="1" dirty="0">
              <a:solidFill>
                <a:srgbClr val="002060"/>
              </a:solidFill>
            </a:endParaRPr>
          </a:p>
          <a:p>
            <a:pPr>
              <a:buFont typeface="Arial" pitchFamily="34" charset="0"/>
              <a:buChar char="•"/>
            </a:pPr>
            <a:r>
              <a:rPr lang="en-US" b="1" dirty="0">
                <a:solidFill>
                  <a:srgbClr val="002060"/>
                </a:solidFill>
              </a:rPr>
              <a:t> Meetings</a:t>
            </a:r>
          </a:p>
          <a:p>
            <a:pPr lvl="1">
              <a:buFont typeface="Wingdings" pitchFamily="2" charset="2"/>
              <a:buChar char="§"/>
            </a:pPr>
            <a:r>
              <a:rPr lang="en-US" sz="1400" dirty="0"/>
              <a:t> </a:t>
            </a:r>
            <a:r>
              <a:rPr lang="en-US" sz="1400" b="1" dirty="0"/>
              <a:t>When: </a:t>
            </a:r>
            <a:r>
              <a:rPr lang="en-US" sz="1400" dirty="0"/>
              <a:t>1</a:t>
            </a:r>
            <a:r>
              <a:rPr lang="en-US" sz="1400" baseline="30000" dirty="0"/>
              <a:t>st</a:t>
            </a:r>
            <a:r>
              <a:rPr lang="en-US" sz="1400" dirty="0"/>
              <a:t> Thursday of every month</a:t>
            </a:r>
          </a:p>
          <a:p>
            <a:pPr lvl="1">
              <a:buFont typeface="Wingdings" pitchFamily="2" charset="2"/>
              <a:buChar char="§"/>
            </a:pPr>
            <a:r>
              <a:rPr lang="en-US" sz="1400" dirty="0"/>
              <a:t> </a:t>
            </a:r>
            <a:r>
              <a:rPr lang="en-US" sz="1400" b="1" dirty="0"/>
              <a:t>Time: </a:t>
            </a:r>
            <a:r>
              <a:rPr lang="en-US" sz="1400" dirty="0"/>
              <a:t>6:30 pm to 8:00 pm</a:t>
            </a:r>
          </a:p>
          <a:p>
            <a:pPr lvl="1">
              <a:buFont typeface="Wingdings" pitchFamily="2" charset="2"/>
              <a:buChar char="§"/>
            </a:pPr>
            <a:r>
              <a:rPr lang="en-US" sz="1400" dirty="0"/>
              <a:t> </a:t>
            </a:r>
            <a:r>
              <a:rPr lang="en-US" sz="1400" b="1" dirty="0"/>
              <a:t>Where: </a:t>
            </a:r>
            <a:r>
              <a:rPr lang="en-US" sz="1400" dirty="0"/>
              <a:t>Pizza Ranch in Dell Rapids in back room</a:t>
            </a:r>
          </a:p>
          <a:p>
            <a:pPr lvl="1">
              <a:buFont typeface="Wingdings" pitchFamily="2" charset="2"/>
              <a:buChar char="§"/>
            </a:pPr>
            <a:r>
              <a:rPr lang="en-US" sz="1400" dirty="0"/>
              <a:t> </a:t>
            </a:r>
            <a:r>
              <a:rPr lang="en-US" sz="1400" b="1" dirty="0"/>
              <a:t>Committees:  </a:t>
            </a:r>
            <a:r>
              <a:rPr lang="en-US" sz="1400" dirty="0"/>
              <a:t>will meet as needed and to be set up by each individual committee</a:t>
            </a:r>
          </a:p>
          <a:p>
            <a:pPr lvl="1"/>
            <a:endParaRPr lang="en-US" sz="1400" dirty="0"/>
          </a:p>
          <a:p>
            <a:pPr lvl="1"/>
            <a:endParaRPr lang="en-US" sz="1400" dirty="0"/>
          </a:p>
          <a:p>
            <a:endParaRPr lang="en-US" sz="1200" dirty="0"/>
          </a:p>
        </p:txBody>
      </p:sp>
      <p:sp>
        <p:nvSpPr>
          <p:cNvPr id="9" name="Title 1">
            <a:extLst>
              <a:ext uri="{FF2B5EF4-FFF2-40B4-BE49-F238E27FC236}">
                <a16:creationId xmlns:a16="http://schemas.microsoft.com/office/drawing/2014/main" id="{BB30389D-8025-915F-73C2-1182161E8820}"/>
              </a:ext>
            </a:extLst>
          </p:cNvPr>
          <p:cNvSpPr txBox="1">
            <a:spLocks/>
          </p:cNvSpPr>
          <p:nvPr/>
        </p:nvSpPr>
        <p:spPr bwMode="auto">
          <a:xfrm>
            <a:off x="13283" y="3137834"/>
            <a:ext cx="8382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lang="en-US" sz="2800" b="0">
                <a:solidFill>
                  <a:srgbClr val="00338D"/>
                </a:solidFill>
                <a:latin typeface="+mj-lt"/>
                <a:ea typeface="+mj-ea"/>
                <a:cs typeface="+mj-cs"/>
              </a:defRPr>
            </a:lvl1pPr>
            <a:lvl2pPr algn="l" rtl="0" eaLnBrk="0" fontAlgn="base" hangingPunct="0">
              <a:spcBef>
                <a:spcPct val="0"/>
              </a:spcBef>
              <a:spcAft>
                <a:spcPct val="0"/>
              </a:spcAft>
              <a:defRPr sz="2500" b="1">
                <a:solidFill>
                  <a:schemeClr val="tx1"/>
                </a:solidFill>
                <a:latin typeface="Arial" charset="0"/>
              </a:defRPr>
            </a:lvl2pPr>
            <a:lvl3pPr algn="l" rtl="0" eaLnBrk="0" fontAlgn="base" hangingPunct="0">
              <a:spcBef>
                <a:spcPct val="0"/>
              </a:spcBef>
              <a:spcAft>
                <a:spcPct val="0"/>
              </a:spcAft>
              <a:defRPr sz="2500" b="1">
                <a:solidFill>
                  <a:schemeClr val="tx1"/>
                </a:solidFill>
                <a:latin typeface="Arial" charset="0"/>
              </a:defRPr>
            </a:lvl3pPr>
            <a:lvl4pPr algn="l" rtl="0" eaLnBrk="0" fontAlgn="base" hangingPunct="0">
              <a:spcBef>
                <a:spcPct val="0"/>
              </a:spcBef>
              <a:spcAft>
                <a:spcPct val="0"/>
              </a:spcAft>
              <a:defRPr sz="2500" b="1">
                <a:solidFill>
                  <a:schemeClr val="tx1"/>
                </a:solidFill>
                <a:latin typeface="Arial" charset="0"/>
              </a:defRPr>
            </a:lvl4pPr>
            <a:lvl5pPr algn="l" rtl="0" eaLnBrk="0" fontAlgn="base" hangingPunct="0">
              <a:spcBef>
                <a:spcPct val="0"/>
              </a:spcBef>
              <a:spcAft>
                <a:spcPct val="0"/>
              </a:spcAft>
              <a:defRPr sz="2500" b="1">
                <a:solidFill>
                  <a:schemeClr val="tx1"/>
                </a:solidFill>
                <a:latin typeface="Arial" charset="0"/>
              </a:defRPr>
            </a:lvl5pPr>
            <a:lvl6pPr marL="457200" algn="l" rtl="0" fontAlgn="base">
              <a:spcBef>
                <a:spcPct val="0"/>
              </a:spcBef>
              <a:spcAft>
                <a:spcPct val="0"/>
              </a:spcAft>
              <a:defRPr sz="2400">
                <a:solidFill>
                  <a:schemeClr val="tx2"/>
                </a:solidFill>
                <a:latin typeface="Arial" charset="0"/>
              </a:defRPr>
            </a:lvl6pPr>
            <a:lvl7pPr marL="914400" algn="l" rtl="0" fontAlgn="base">
              <a:spcBef>
                <a:spcPct val="0"/>
              </a:spcBef>
              <a:spcAft>
                <a:spcPct val="0"/>
              </a:spcAft>
              <a:defRPr sz="2400">
                <a:solidFill>
                  <a:schemeClr val="tx2"/>
                </a:solidFill>
                <a:latin typeface="Arial" charset="0"/>
              </a:defRPr>
            </a:lvl7pPr>
            <a:lvl8pPr marL="1371600" algn="l" rtl="0" fontAlgn="base">
              <a:spcBef>
                <a:spcPct val="0"/>
              </a:spcBef>
              <a:spcAft>
                <a:spcPct val="0"/>
              </a:spcAft>
              <a:defRPr sz="2400">
                <a:solidFill>
                  <a:schemeClr val="tx2"/>
                </a:solidFill>
                <a:latin typeface="Arial" charset="0"/>
              </a:defRPr>
            </a:lvl8pPr>
            <a:lvl9pPr marL="1828800" algn="l" rtl="0" fontAlgn="base">
              <a:spcBef>
                <a:spcPct val="0"/>
              </a:spcBef>
              <a:spcAft>
                <a:spcPct val="0"/>
              </a:spcAft>
              <a:defRPr sz="2400">
                <a:solidFill>
                  <a:schemeClr val="tx2"/>
                </a:solidFill>
                <a:latin typeface="Arial" charset="0"/>
              </a:defRPr>
            </a:lvl9pPr>
          </a:lstStyle>
          <a:p>
            <a:r>
              <a:rPr lang="en-US" sz="2400" b="1" kern="0"/>
              <a:t>Traditions</a:t>
            </a:r>
            <a:r>
              <a:rPr lang="en-US" sz="2000" kern="0"/>
              <a:t> – </a:t>
            </a:r>
            <a:r>
              <a:rPr lang="en-US" sz="1600" kern="0"/>
              <a:t>the club has donated to the following areas below in the past years</a:t>
            </a:r>
            <a:endParaRPr lang="en-US" sz="1600" kern="0" dirty="0"/>
          </a:p>
        </p:txBody>
      </p:sp>
      <p:sp>
        <p:nvSpPr>
          <p:cNvPr id="11" name="Content Placeholder 2">
            <a:extLst>
              <a:ext uri="{FF2B5EF4-FFF2-40B4-BE49-F238E27FC236}">
                <a16:creationId xmlns:a16="http://schemas.microsoft.com/office/drawing/2014/main" id="{E4A1ED41-8E90-9C92-3364-BCA4C3671DF4}"/>
              </a:ext>
            </a:extLst>
          </p:cNvPr>
          <p:cNvSpPr>
            <a:spLocks noGrp="1"/>
          </p:cNvSpPr>
          <p:nvPr>
            <p:ph idx="1"/>
          </p:nvPr>
        </p:nvSpPr>
        <p:spPr>
          <a:xfrm>
            <a:off x="152400" y="3810000"/>
            <a:ext cx="4419600" cy="2667000"/>
          </a:xfrm>
        </p:spPr>
        <p:txBody>
          <a:bodyPr/>
          <a:lstStyle/>
          <a:p>
            <a:r>
              <a:rPr lang="en-US" sz="1400" dirty="0"/>
              <a:t>South Dakota Lions Foundation</a:t>
            </a:r>
          </a:p>
          <a:p>
            <a:r>
              <a:rPr lang="en-US" sz="1400" dirty="0"/>
              <a:t>South Dakota Lions Eye and Tissue Bank</a:t>
            </a:r>
          </a:p>
          <a:p>
            <a:r>
              <a:rPr lang="en-US" sz="1400" dirty="0"/>
              <a:t>Leader Dog School for the Blind</a:t>
            </a:r>
          </a:p>
          <a:p>
            <a:r>
              <a:rPr lang="en-US" sz="1400" dirty="0"/>
              <a:t>Christmas for our Kids</a:t>
            </a:r>
          </a:p>
          <a:p>
            <a:r>
              <a:rPr lang="en-US" sz="1400" dirty="0"/>
              <a:t>Dell Rapids Community Haven</a:t>
            </a:r>
          </a:p>
          <a:p>
            <a:r>
              <a:rPr lang="en-US" sz="1400" dirty="0"/>
              <a:t>Dell Rapids FCCLA (Family, Career, and Community Leaders of America)</a:t>
            </a:r>
          </a:p>
          <a:p>
            <a:r>
              <a:rPr lang="en-US" sz="1400" dirty="0"/>
              <a:t>Dell Rapids Museum - Festival of Trees</a:t>
            </a:r>
          </a:p>
          <a:p>
            <a:r>
              <a:rPr lang="en-US" sz="1400" dirty="0"/>
              <a:t>Dell Rapids Boy Scouts</a:t>
            </a:r>
          </a:p>
        </p:txBody>
      </p:sp>
      <p:sp>
        <p:nvSpPr>
          <p:cNvPr id="13" name="Content Placeholder 2">
            <a:extLst>
              <a:ext uri="{FF2B5EF4-FFF2-40B4-BE49-F238E27FC236}">
                <a16:creationId xmlns:a16="http://schemas.microsoft.com/office/drawing/2014/main" id="{04FC6D48-6565-2C20-D768-667922AC4A93}"/>
              </a:ext>
            </a:extLst>
          </p:cNvPr>
          <p:cNvSpPr txBox="1">
            <a:spLocks/>
          </p:cNvSpPr>
          <p:nvPr/>
        </p:nvSpPr>
        <p:spPr bwMode="auto">
          <a:xfrm>
            <a:off x="4343400" y="3741841"/>
            <a:ext cx="4419600" cy="2667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0188" indent="-230188" algn="l" rtl="0" eaLnBrk="0" fontAlgn="base" hangingPunct="0">
              <a:spcBef>
                <a:spcPct val="20000"/>
              </a:spcBef>
              <a:spcAft>
                <a:spcPct val="0"/>
              </a:spcAft>
              <a:buFont typeface="Arial" charset="0"/>
              <a:buChar char="•"/>
              <a:defRPr sz="2600">
                <a:solidFill>
                  <a:schemeClr val="tx1"/>
                </a:solidFill>
                <a:latin typeface="+mn-lt"/>
                <a:ea typeface="+mn-ea"/>
                <a:cs typeface="+mn-cs"/>
              </a:defRPr>
            </a:lvl1pPr>
            <a:lvl2pPr marL="684213" indent="-227013" algn="l" rtl="0" eaLnBrk="0" fontAlgn="base" hangingPunct="0">
              <a:spcBef>
                <a:spcPct val="20000"/>
              </a:spcBef>
              <a:spcAft>
                <a:spcPct val="0"/>
              </a:spcAft>
              <a:buFont typeface="Wingdings" pitchFamily="2" charset="2"/>
              <a:buChar char="§"/>
              <a:defRPr sz="2200">
                <a:solidFill>
                  <a:schemeClr val="tx1"/>
                </a:solidFill>
                <a:latin typeface="+mn-lt"/>
              </a:defRPr>
            </a:lvl2pPr>
            <a:lvl3pPr marL="1144588" indent="-230188" algn="l" rtl="0" eaLnBrk="0" fontAlgn="base" hangingPunct="0">
              <a:spcBef>
                <a:spcPct val="20000"/>
              </a:spcBef>
              <a:spcAft>
                <a:spcPct val="0"/>
              </a:spcAft>
              <a:buFont typeface="Arial" pitchFamily="34" charset="0"/>
              <a:buChar char="○"/>
              <a:defRPr sz="2000">
                <a:solidFill>
                  <a:schemeClr val="tx1"/>
                </a:solidFill>
                <a:latin typeface="+mn-lt"/>
              </a:defRPr>
            </a:lvl3pPr>
            <a:lvl4pPr marL="1598613" indent="-227013" algn="l" rtl="0" eaLnBrk="0" fontAlgn="base" hangingPunct="0">
              <a:spcBef>
                <a:spcPct val="20000"/>
              </a:spcBef>
              <a:spcAft>
                <a:spcPct val="0"/>
              </a:spcAft>
              <a:buFont typeface="Arial" charset="0"/>
              <a:buChar char="▫"/>
              <a:defRPr sz="1800">
                <a:solidFill>
                  <a:schemeClr val="tx1"/>
                </a:solidFill>
                <a:latin typeface="+mn-lt"/>
              </a:defRPr>
            </a:lvl4pPr>
            <a:lvl5pPr marL="2058988" indent="-230188" algn="l" rtl="0" eaLnBrk="0" fontAlgn="base" hangingPunct="0">
              <a:spcBef>
                <a:spcPct val="20000"/>
              </a:spcBef>
              <a:spcAft>
                <a:spcPct val="0"/>
              </a:spcAft>
              <a:buFont typeface="Arial" charset="0"/>
              <a:buChar char="◦"/>
              <a:tabLst>
                <a:tab pos="2058988" algn="l"/>
              </a:tabLst>
              <a:defRPr sz="1600">
                <a:solidFill>
                  <a:schemeClr val="tx1"/>
                </a:solidFill>
                <a:latin typeface="+mn-lt"/>
              </a:defRPr>
            </a:lvl5pPr>
            <a:lvl6pPr marL="2286000" algn="l" rtl="0" fontAlgn="base">
              <a:spcBef>
                <a:spcPct val="20000"/>
              </a:spcBef>
              <a:spcAft>
                <a:spcPct val="0"/>
              </a:spcAft>
              <a:buChar char="»"/>
              <a:defRPr sz="2400">
                <a:solidFill>
                  <a:schemeClr val="tx1"/>
                </a:solidFill>
                <a:latin typeface="+mn-lt"/>
              </a:defRPr>
            </a:lvl6pPr>
            <a:lvl7pPr marL="2743200" algn="l" rtl="0" fontAlgn="base">
              <a:spcBef>
                <a:spcPct val="20000"/>
              </a:spcBef>
              <a:spcAft>
                <a:spcPct val="0"/>
              </a:spcAft>
              <a:buChar char="»"/>
              <a:defRPr sz="2400">
                <a:solidFill>
                  <a:schemeClr val="tx1"/>
                </a:solidFill>
                <a:latin typeface="+mn-lt"/>
              </a:defRPr>
            </a:lvl7pPr>
            <a:lvl8pPr marL="3200400" algn="l" rtl="0" fontAlgn="base">
              <a:spcBef>
                <a:spcPct val="20000"/>
              </a:spcBef>
              <a:spcAft>
                <a:spcPct val="0"/>
              </a:spcAft>
              <a:buChar char="»"/>
              <a:defRPr sz="2400">
                <a:solidFill>
                  <a:schemeClr val="tx1"/>
                </a:solidFill>
                <a:latin typeface="+mn-lt"/>
              </a:defRPr>
            </a:lvl8pPr>
            <a:lvl9pPr marL="3657600" algn="l" rtl="0" fontAlgn="base">
              <a:spcBef>
                <a:spcPct val="20000"/>
              </a:spcBef>
              <a:spcAft>
                <a:spcPct val="0"/>
              </a:spcAft>
              <a:buChar char="»"/>
              <a:defRPr sz="2400">
                <a:solidFill>
                  <a:schemeClr val="tx1"/>
                </a:solidFill>
                <a:latin typeface="+mn-lt"/>
              </a:defRPr>
            </a:lvl9pPr>
          </a:lstStyle>
          <a:p>
            <a:r>
              <a:rPr lang="en-US" sz="1400" kern="0" dirty="0"/>
              <a:t>Dell Rapids Boy Scouts</a:t>
            </a:r>
          </a:p>
          <a:p>
            <a:r>
              <a:rPr lang="en-US" sz="1400" kern="0" dirty="0"/>
              <a:t>Dell Rapids Baseball Association</a:t>
            </a:r>
          </a:p>
          <a:p>
            <a:r>
              <a:rPr lang="en-US" sz="1400" kern="0" dirty="0"/>
              <a:t>Dell Rapids Special Olympics</a:t>
            </a:r>
          </a:p>
          <a:p>
            <a:r>
              <a:rPr lang="en-US" sz="1400" kern="0" dirty="0"/>
              <a:t>Dell Rapids Back Pack Program</a:t>
            </a:r>
          </a:p>
          <a:p>
            <a:r>
              <a:rPr lang="en-US" sz="1400" kern="0" dirty="0"/>
              <a:t>Ski for Light – South Dakota Association of the Blind</a:t>
            </a:r>
          </a:p>
          <a:p>
            <a:r>
              <a:rPr lang="en-US" sz="1400" kern="0" dirty="0"/>
              <a:t>Dell Rapids Society for Historical Preservation</a:t>
            </a:r>
          </a:p>
          <a:p>
            <a:r>
              <a:rPr lang="en-US" sz="1400" kern="0" dirty="0"/>
              <a:t>Dell Rapids Food Pantry</a:t>
            </a:r>
          </a:p>
          <a:p>
            <a:r>
              <a:rPr lang="en-US" sz="1400" kern="0" dirty="0"/>
              <a:t>Dell Rapids Carnegie Library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Fundraising Activities</a:t>
            </a:r>
          </a:p>
        </p:txBody>
      </p:sp>
      <p:sp>
        <p:nvSpPr>
          <p:cNvPr id="3" name="Content Placeholder 2"/>
          <p:cNvSpPr>
            <a:spLocks noGrp="1"/>
          </p:cNvSpPr>
          <p:nvPr>
            <p:ph idx="1"/>
          </p:nvPr>
        </p:nvSpPr>
        <p:spPr>
          <a:xfrm>
            <a:off x="163585" y="609600"/>
            <a:ext cx="8839200" cy="5791200"/>
          </a:xfrm>
        </p:spPr>
        <p:txBody>
          <a:bodyPr/>
          <a:lstStyle/>
          <a:p>
            <a:pPr>
              <a:buNone/>
            </a:pPr>
            <a:r>
              <a:rPr lang="en-US" sz="1400" dirty="0"/>
              <a:t>All money raised is used to sponsor community activities, hardship cases, eye glasses, hearing aids etc</a:t>
            </a:r>
            <a:r>
              <a:rPr lang="en-US" sz="2400" dirty="0"/>
              <a:t>.</a:t>
            </a:r>
          </a:p>
          <a:p>
            <a:pPr>
              <a:buNone/>
            </a:pPr>
            <a:r>
              <a:rPr lang="en-US" sz="1200" b="1" i="1" kern="0" dirty="0">
                <a:solidFill>
                  <a:srgbClr val="002060"/>
                </a:solidFill>
              </a:rPr>
              <a:t>To become involved in or to run a fundraiser, please contact the club president.  They can discuss the possibility of turning the project over once the fiscal year is done or adding you to the committee.</a:t>
            </a:r>
          </a:p>
          <a:p>
            <a:pPr>
              <a:buNone/>
            </a:pPr>
            <a:r>
              <a:rPr lang="en-US" sz="1600" b="1" u="sng" dirty="0"/>
              <a:t>Activities</a:t>
            </a:r>
            <a:r>
              <a:rPr lang="en-US" sz="1600" dirty="0"/>
              <a:t> </a:t>
            </a:r>
          </a:p>
          <a:p>
            <a:pPr indent="0">
              <a:spcBef>
                <a:spcPts val="0"/>
              </a:spcBef>
            </a:pPr>
            <a:r>
              <a:rPr lang="en-US" sz="1400" dirty="0">
                <a:solidFill>
                  <a:srgbClr val="002060"/>
                </a:solidFill>
              </a:rPr>
              <a:t>Meat Raffle </a:t>
            </a:r>
            <a:r>
              <a:rPr lang="en-US" sz="1400" dirty="0"/>
              <a:t>– </a:t>
            </a:r>
            <a:r>
              <a:rPr lang="en-US" sz="1400" dirty="0">
                <a:effectLst/>
                <a:ea typeface="Times New Roman" panose="02020603050405020304" pitchFamily="18" charset="0"/>
                <a:cs typeface="Times New Roman" panose="02020603050405020304" pitchFamily="18" charset="0"/>
              </a:rPr>
              <a:t>Lions Club works with Norby’s bar to set up 1 Friday a month Oct to April to hold the raffle.  Chairperson obtains meat from County Fair store at a discount. Tickets are printed up in advance for 10 rounds.  Event is hosted at Norby’s Bar and Grill.  Chairperson and volunteers sell raffle tickets and spin the wheel for winners of the meat and free drink tickets from Norby’s.</a:t>
            </a:r>
          </a:p>
          <a:p>
            <a:pPr indent="0">
              <a:spcBef>
                <a:spcPts val="0"/>
              </a:spcBef>
              <a:buNone/>
            </a:pPr>
            <a:endParaRPr lang="en-US" sz="1400" dirty="0">
              <a:effectLst/>
              <a:ea typeface="Times New Roman" panose="02020603050405020304" pitchFamily="18" charset="0"/>
              <a:cs typeface="Times New Roman" panose="02020603050405020304" pitchFamily="18" charset="0"/>
            </a:endParaRPr>
          </a:p>
          <a:p>
            <a:pPr indent="0">
              <a:spcBef>
                <a:spcPts val="0"/>
              </a:spcBef>
            </a:pPr>
            <a:r>
              <a:rPr lang="en-US" sz="1400" dirty="0">
                <a:solidFill>
                  <a:srgbClr val="002060"/>
                </a:solidFill>
              </a:rPr>
              <a:t>Aluminum Can Collection </a:t>
            </a:r>
            <a:r>
              <a:rPr lang="en-US" sz="1400" dirty="0"/>
              <a:t>– </a:t>
            </a:r>
            <a:r>
              <a:rPr lang="en-US" sz="1400" i="0" dirty="0">
                <a:effectLst/>
                <a:ea typeface="Times New Roman" panose="02020603050405020304" pitchFamily="18" charset="0"/>
                <a:cs typeface="Times New Roman" panose="02020603050405020304" pitchFamily="18" charset="0"/>
              </a:rPr>
              <a:t>Lions Club has a can trailer is located on the eastern lot at Orleans and 3</a:t>
            </a:r>
            <a:r>
              <a:rPr lang="en-US" sz="1400" i="0" baseline="30000" dirty="0">
                <a:effectLst/>
                <a:ea typeface="Times New Roman" panose="02020603050405020304" pitchFamily="18" charset="0"/>
                <a:cs typeface="Times New Roman" panose="02020603050405020304" pitchFamily="18" charset="0"/>
              </a:rPr>
              <a:t>rd</a:t>
            </a:r>
            <a:r>
              <a:rPr lang="en-US" sz="1400" i="0" dirty="0">
                <a:effectLst/>
                <a:ea typeface="Times New Roman" panose="02020603050405020304" pitchFamily="18" charset="0"/>
                <a:cs typeface="Times New Roman" panose="02020603050405020304" pitchFamily="18" charset="0"/>
              </a:rPr>
              <a:t> street where anyone can deposit their aluminum cans.  Once the trailer is full, it is taken to Sioux Falls and unloaded at the recycle place.  They weigh the cans and give the Lions Club a check.</a:t>
            </a:r>
            <a:r>
              <a:rPr lang="en-US" sz="1400" i="1" dirty="0">
                <a:effectLst/>
                <a:ea typeface="Times New Roman" panose="02020603050405020304" pitchFamily="18" charset="0"/>
                <a:cs typeface="Times New Roman" panose="02020603050405020304" pitchFamily="18" charset="0"/>
              </a:rPr>
              <a:t>   </a:t>
            </a:r>
          </a:p>
          <a:p>
            <a:pPr indent="0">
              <a:spcBef>
                <a:spcPts val="0"/>
              </a:spcBef>
              <a:buNone/>
            </a:pPr>
            <a:endParaRPr lang="en-US" sz="1400" i="1" dirty="0">
              <a:effectLst/>
              <a:ea typeface="Times New Roman" panose="02020603050405020304" pitchFamily="18" charset="0"/>
              <a:cs typeface="Times New Roman" panose="02020603050405020304" pitchFamily="18" charset="0"/>
            </a:endParaRPr>
          </a:p>
          <a:p>
            <a:pPr indent="0">
              <a:spcBef>
                <a:spcPts val="0"/>
              </a:spcBef>
            </a:pPr>
            <a:r>
              <a:rPr lang="en-US" sz="1400" dirty="0">
                <a:solidFill>
                  <a:srgbClr val="002060"/>
                </a:solidFill>
              </a:rPr>
              <a:t>Pancake Breakfast </a:t>
            </a:r>
            <a:r>
              <a:rPr lang="en-US" sz="1400" dirty="0"/>
              <a:t>– Lions Club members get together each spring and host a Pancake Breakfast at the Catholic church kitchen.  We make fluffy light pancakes, lip smacking sausage, juice, and coffee.  Members mix pancake batter, make homemade sausage, cook, server customers, clean up tables, pour coffee, wash dishes, etc.  </a:t>
            </a:r>
          </a:p>
          <a:p>
            <a:pPr indent="0">
              <a:spcBef>
                <a:spcPts val="0"/>
              </a:spcBef>
              <a:buNone/>
            </a:pPr>
            <a:endParaRPr lang="en-US" sz="1400" dirty="0"/>
          </a:p>
          <a:p>
            <a:r>
              <a:rPr lang="en-US" sz="1400" kern="0" dirty="0">
                <a:solidFill>
                  <a:srgbClr val="002060"/>
                </a:solidFill>
              </a:rPr>
              <a:t>Quarry Days Trash Collection </a:t>
            </a:r>
            <a:r>
              <a:rPr lang="en-US" sz="1400" kern="0" dirty="0"/>
              <a:t>– This is where the Chamber of Commerce pays the Lions Club to pick up trash during the Quarry Days activities weekend.  It is a fun way to say hello to our friends and family enjoying the event.</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Projects </a:t>
            </a:r>
            <a:r>
              <a:rPr lang="en-US" dirty="0"/>
              <a:t>–</a:t>
            </a:r>
            <a:r>
              <a:rPr dirty="0"/>
              <a:t> summarized</a:t>
            </a:r>
            <a:endParaRPr lang="en-US" dirty="0"/>
          </a:p>
        </p:txBody>
      </p:sp>
      <p:sp>
        <p:nvSpPr>
          <p:cNvPr id="3" name="Content Placeholder 2"/>
          <p:cNvSpPr>
            <a:spLocks noGrp="1"/>
          </p:cNvSpPr>
          <p:nvPr>
            <p:ph idx="1"/>
          </p:nvPr>
        </p:nvSpPr>
        <p:spPr/>
        <p:txBody>
          <a:bodyPr/>
          <a:lstStyle/>
          <a:p>
            <a:pPr>
              <a:buNone/>
            </a:pPr>
            <a:r>
              <a:rPr lang="en-US" sz="1200" b="1" i="1" dirty="0">
                <a:solidFill>
                  <a:srgbClr val="002060"/>
                </a:solidFill>
              </a:rPr>
              <a:t>To become involved in or to run a project, please contact the club president.  They can discuss the possibility of turning the project over once the fiscal year is done or adding you to the committee.</a:t>
            </a:r>
          </a:p>
          <a:p>
            <a:pPr>
              <a:buNone/>
            </a:pPr>
            <a:endParaRPr lang="en-US" sz="1200" b="1" i="1" dirty="0">
              <a:solidFill>
                <a:srgbClr val="002060"/>
              </a:solidFill>
            </a:endParaRPr>
          </a:p>
          <a:p>
            <a:r>
              <a:rPr lang="en-US" sz="1200" b="1" dirty="0"/>
              <a:t>Eye Glass Collection </a:t>
            </a:r>
            <a:r>
              <a:rPr lang="en-US" sz="1200" dirty="0"/>
              <a:t>– </a:t>
            </a:r>
            <a:r>
              <a:rPr lang="en-US" sz="1200" i="0" dirty="0">
                <a:effectLst/>
                <a:ea typeface="Times New Roman" panose="02020603050405020304" pitchFamily="18" charset="0"/>
                <a:cs typeface="Times New Roman" panose="02020603050405020304" pitchFamily="18" charset="0"/>
              </a:rPr>
              <a:t>Used eye glasses are collected at County Fair store and First National Bank downtown, in Dell Rapids.  The chairperson collects the eye glasses that have been donated and drops them off at the Lions Foundation in Sioux Falls.  They give the eye glasses to VOSH (Volunteer Ophthalmic Services to Humanity).  VOSH distributes the eye glasses to a person in need in third-world countries.</a:t>
            </a:r>
            <a:endParaRPr lang="en-US" sz="1200" dirty="0"/>
          </a:p>
          <a:p>
            <a:pPr marL="342900" marR="365760" lvl="0" indent="-342900">
              <a:lnSpc>
                <a:spcPct val="110000"/>
              </a:lnSpc>
              <a:spcBef>
                <a:spcPts val="1000"/>
              </a:spcBef>
              <a:spcAft>
                <a:spcPts val="800"/>
              </a:spcAft>
              <a:buFont typeface="Symbol" panose="05050102010706020507" pitchFamily="18" charset="2"/>
              <a:buChar char=""/>
            </a:pPr>
            <a:r>
              <a:rPr lang="en-US" sz="1200" b="1" dirty="0"/>
              <a:t>Scholarship Award </a:t>
            </a:r>
            <a:r>
              <a:rPr lang="en-US" sz="1200" dirty="0"/>
              <a:t>– </a:t>
            </a:r>
            <a:r>
              <a:rPr lang="en-US" sz="1200" i="0" dirty="0">
                <a:effectLst/>
                <a:ea typeface="Times New Roman" panose="02020603050405020304" pitchFamily="18" charset="0"/>
                <a:cs typeface="Times New Roman" panose="02020603050405020304" pitchFamily="18" charset="0"/>
              </a:rPr>
              <a:t>Dell Rapids Lions Club awards a graduate of Dell Rapids High School or St Mary’s High School a $1,000 scholarship to be used for post-secondary education.  The award is based on the student’s essay and community service.  </a:t>
            </a:r>
            <a:endParaRPr lang="en-US" sz="1200" i="1" dirty="0">
              <a:effectLst/>
              <a:ea typeface="Times New Roman" panose="02020603050405020304" pitchFamily="18" charset="0"/>
              <a:cs typeface="Times New Roman" panose="02020603050405020304" pitchFamily="18" charset="0"/>
            </a:endParaRPr>
          </a:p>
          <a:p>
            <a:pPr marL="342900" marR="365760" lvl="0" indent="-342900">
              <a:lnSpc>
                <a:spcPct val="110000"/>
              </a:lnSpc>
              <a:spcBef>
                <a:spcPts val="1000"/>
              </a:spcBef>
              <a:spcAft>
                <a:spcPts val="800"/>
              </a:spcAft>
              <a:buFont typeface="Symbol" panose="05050102010706020507" pitchFamily="18" charset="2"/>
              <a:buChar char=""/>
            </a:pPr>
            <a:r>
              <a:rPr lang="en-US" sz="1200" b="1" dirty="0"/>
              <a:t>Kids Vision Screen</a:t>
            </a:r>
            <a:r>
              <a:rPr lang="en-US" sz="1200" dirty="0"/>
              <a:t>– </a:t>
            </a:r>
            <a:r>
              <a:rPr lang="en-US" sz="1200" i="0" dirty="0">
                <a:effectLst/>
                <a:ea typeface="Times New Roman" panose="02020603050405020304" pitchFamily="18" charset="0"/>
                <a:cs typeface="Times New Roman" panose="02020603050405020304" pitchFamily="18" charset="0"/>
              </a:rPr>
              <a:t>This is where the Dell Rapids Lions Club screens children’s eye sight.  This is in hopes of catching any potential eye sight issues early in children.  If the screening shows concerns, the parents of the child are alerted to this and encouraged to seek professional care from an Optometrist.  (We do annual screenings at Quarry Days and during the school year.  We also volunteer to help screen when asked from other organizations.)</a:t>
            </a:r>
            <a:endParaRPr lang="en-US" sz="1200" i="1" dirty="0">
              <a:effectLst/>
              <a:ea typeface="Times New Roman" panose="02020603050405020304" pitchFamily="18" charset="0"/>
              <a:cs typeface="Times New Roman" panose="02020603050405020304" pitchFamily="18" charset="0"/>
            </a:endParaRPr>
          </a:p>
          <a:p>
            <a:r>
              <a:rPr lang="en-US" sz="1200" b="1" dirty="0">
                <a:effectLst/>
                <a:ea typeface="Times New Roman" panose="02020603050405020304" pitchFamily="18" charset="0"/>
                <a:cs typeface="Times New Roman" panose="02020603050405020304" pitchFamily="18" charset="0"/>
              </a:rPr>
              <a:t>Dell Rapids Homecoming Dance (St Mary’s and Public)</a:t>
            </a:r>
            <a:r>
              <a:rPr lang="en-US" sz="1200" dirty="0">
                <a:effectLst/>
                <a:ea typeface="Times New Roman" panose="02020603050405020304" pitchFamily="18" charset="0"/>
                <a:cs typeface="Times New Roman" panose="02020603050405020304" pitchFamily="18" charset="0"/>
              </a:rPr>
              <a:t> – Lions Club assists with monitoring the popcorn and pop as needed.  Also, to be available if a student has an issue so you can direct them to a teacher or parent. </a:t>
            </a:r>
          </a:p>
          <a:p>
            <a:endParaRPr lang="en-US" sz="1200" dirty="0">
              <a:cs typeface="Times New Roman" panose="02020603050405020304" pitchFamily="18" charset="0"/>
            </a:endParaRPr>
          </a:p>
          <a:p>
            <a:r>
              <a:rPr lang="en-US" sz="1200" b="1" i="0" dirty="0">
                <a:effectLst/>
                <a:ea typeface="Times New Roman" panose="02020603050405020304" pitchFamily="18" charset="0"/>
                <a:cs typeface="Times New Roman" panose="02020603050405020304" pitchFamily="18" charset="0"/>
              </a:rPr>
              <a:t>Boy Scout Derby</a:t>
            </a:r>
            <a:r>
              <a:rPr lang="en-US" sz="1200" i="0" dirty="0">
                <a:effectLst/>
                <a:ea typeface="Times New Roman" panose="02020603050405020304" pitchFamily="18" charset="0"/>
                <a:cs typeface="Times New Roman" panose="02020603050405020304" pitchFamily="18" charset="0"/>
              </a:rPr>
              <a:t> – The Dell Rapids Boy Scouts conducts a toy car derby that the Lions Club assist with.  We sit at a table and take names of the participants along with the weight of their car.  We also help place the cars on the track and pick them up from the finish line and give it back to the participant.  It is a very fun event.</a:t>
            </a:r>
            <a:endParaRPr lang="en-US" sz="1200" i="1" dirty="0">
              <a:effectLst/>
              <a:ea typeface="Times New Roman" panose="02020603050405020304" pitchFamily="18" charset="0"/>
              <a:cs typeface="Times New Roman" panose="02020603050405020304" pitchFamily="18" charset="0"/>
            </a:endParaRPr>
          </a:p>
          <a:p>
            <a:endParaRPr 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Member Expenses </a:t>
            </a:r>
            <a:endParaRPr lang="en-US" dirty="0"/>
          </a:p>
        </p:txBody>
      </p:sp>
      <p:sp>
        <p:nvSpPr>
          <p:cNvPr id="3" name="Content Placeholder 2"/>
          <p:cNvSpPr>
            <a:spLocks noGrp="1"/>
          </p:cNvSpPr>
          <p:nvPr>
            <p:ph idx="1"/>
          </p:nvPr>
        </p:nvSpPr>
        <p:spPr/>
        <p:txBody>
          <a:bodyPr/>
          <a:lstStyle/>
          <a:p>
            <a:endParaRPr lang="en-US" sz="1800" b="1" dirty="0">
              <a:solidFill>
                <a:srgbClr val="002060"/>
              </a:solidFill>
            </a:endParaRPr>
          </a:p>
          <a:p>
            <a:r>
              <a:rPr lang="en-US" sz="1800" b="1" dirty="0">
                <a:solidFill>
                  <a:srgbClr val="002060"/>
                </a:solidFill>
              </a:rPr>
              <a:t>Dell Rapids Lions Club dues</a:t>
            </a:r>
            <a:r>
              <a:rPr lang="en-US" sz="1400" dirty="0"/>
              <a:t>:</a:t>
            </a:r>
            <a:r>
              <a:rPr lang="en-US" sz="1800" dirty="0"/>
              <a:t> $84.50 </a:t>
            </a:r>
            <a:r>
              <a:rPr lang="en-US" sz="1400" dirty="0"/>
              <a:t>(District 5-SE = $10; Multiple District 5 = $6; SD Lions Publication = $5; SD Hall of Fame = $0.50; International  = $43 and  Dell Rapids Lions Club = $20) – each member pays this to the treasurer once a year.   Spouse of a member will have dues of $63.  </a:t>
            </a:r>
            <a:r>
              <a:rPr lang="en-US" sz="1400" i="1" dirty="0"/>
              <a:t>(Dues can also be paid in two installments – see treasurer for details.  This is 2023 information.)</a:t>
            </a:r>
          </a:p>
          <a:p>
            <a:pPr lvl="1"/>
            <a:r>
              <a:rPr lang="en-US" sz="1000" i="1" dirty="0"/>
              <a:t>Spouse of a Lions member dues are discounted at $63.00</a:t>
            </a:r>
          </a:p>
          <a:p>
            <a:endParaRPr lang="en-US" sz="1200" dirty="0"/>
          </a:p>
          <a:p>
            <a:r>
              <a:rPr lang="en-US" sz="1800" b="1" dirty="0">
                <a:solidFill>
                  <a:srgbClr val="002060"/>
                </a:solidFill>
              </a:rPr>
              <a:t>Vest or T-Shirts: </a:t>
            </a:r>
            <a:r>
              <a:rPr lang="en-US" sz="1200" dirty="0"/>
              <a:t>available for purchase from the Club Secretary</a:t>
            </a:r>
          </a:p>
          <a:p>
            <a:endParaRPr lang="en-US" sz="1400" dirty="0"/>
          </a:p>
          <a:p>
            <a:r>
              <a:rPr lang="en-US" sz="1800" b="1" dirty="0">
                <a:solidFill>
                  <a:srgbClr val="002060"/>
                </a:solidFill>
              </a:rPr>
              <a:t>Lions Club Pins</a:t>
            </a:r>
            <a:r>
              <a:rPr lang="en-US" sz="1800" dirty="0"/>
              <a:t>– </a:t>
            </a:r>
            <a:r>
              <a:rPr lang="en-US" sz="1400" dirty="0"/>
              <a:t>Cost may vary dependent on who sells them – (usually $3 - $6 each).  You can also purchase clothing, hats and other items with the Lions Club logo.</a:t>
            </a:r>
          </a:p>
          <a:p>
            <a:pPr lvl="1"/>
            <a:r>
              <a:rPr lang="en-US" sz="1400" dirty="0"/>
              <a:t>Link to site: </a:t>
            </a:r>
            <a:r>
              <a:rPr lang="en-US" sz="1400" dirty="0">
                <a:hlinkClick r:id="rId3"/>
              </a:rPr>
              <a:t>https://www2.lionsclubs.org/t-productnotfound.aspx</a:t>
            </a:r>
            <a:endParaRPr lang="en-US" sz="1400" dirty="0"/>
          </a:p>
          <a:p>
            <a:pPr lvl="1">
              <a:buNone/>
            </a:pPr>
            <a:endParaRPr lang="en-US" sz="1400" b="1" dirty="0">
              <a:solidFill>
                <a:srgbClr val="002060"/>
              </a:solidFill>
            </a:endParaRPr>
          </a:p>
          <a:p>
            <a:r>
              <a:rPr lang="en-US" sz="1800" b="1" dirty="0">
                <a:solidFill>
                  <a:srgbClr val="002060"/>
                </a:solidFill>
              </a:rPr>
              <a:t>Budget</a:t>
            </a:r>
          </a:p>
          <a:p>
            <a:pPr lvl="1"/>
            <a:r>
              <a:rPr lang="en-US" sz="1400" dirty="0"/>
              <a:t>Activities Budget – all fundraising </a:t>
            </a:r>
          </a:p>
          <a:p>
            <a:pPr lvl="1">
              <a:buNone/>
            </a:pPr>
            <a:r>
              <a:rPr lang="en-US" sz="1400" dirty="0"/>
              <a:t>	monies go into this account and used to give </a:t>
            </a:r>
          </a:p>
          <a:p>
            <a:pPr lvl="1">
              <a:buNone/>
            </a:pPr>
            <a:r>
              <a:rPr lang="en-US" sz="1400" dirty="0"/>
              <a:t>	back to the community</a:t>
            </a:r>
          </a:p>
          <a:p>
            <a:pPr lvl="1">
              <a:buNone/>
            </a:pPr>
            <a:endParaRPr lang="en-US" sz="1400" dirty="0"/>
          </a:p>
          <a:p>
            <a:pPr lvl="1"/>
            <a:r>
              <a:rPr lang="en-US" sz="1400" dirty="0"/>
              <a:t>Business Budget – dues, Tail </a:t>
            </a:r>
          </a:p>
          <a:p>
            <a:pPr lvl="1">
              <a:spcBef>
                <a:spcPts val="0"/>
              </a:spcBef>
              <a:buNone/>
            </a:pPr>
            <a:r>
              <a:rPr lang="en-US" sz="1400" dirty="0"/>
              <a:t>	Twister monies and internal club raffle </a:t>
            </a:r>
          </a:p>
          <a:p>
            <a:pPr lvl="1">
              <a:spcBef>
                <a:spcPts val="0"/>
              </a:spcBef>
              <a:buNone/>
            </a:pPr>
            <a:r>
              <a:rPr lang="en-US" sz="1400" dirty="0"/>
              <a:t>	go into this account for club </a:t>
            </a:r>
          </a:p>
          <a:p>
            <a:pPr lvl="1">
              <a:spcBef>
                <a:spcPts val="0"/>
              </a:spcBef>
              <a:buNone/>
            </a:pPr>
            <a:r>
              <a:rPr lang="en-US" sz="1400" dirty="0"/>
              <a:t>	expenses</a:t>
            </a:r>
            <a:r>
              <a:rPr lang="en-US" sz="1800" dirty="0"/>
              <a:t>.</a:t>
            </a:r>
          </a:p>
          <a:p>
            <a:pPr lvl="1">
              <a:buNone/>
            </a:pPr>
            <a:endParaRPr lang="en-US" sz="1800" dirty="0"/>
          </a:p>
        </p:txBody>
      </p:sp>
      <p:pic>
        <p:nvPicPr>
          <p:cNvPr id="30722" name="Picture 2" descr="C:\DOCUME~1\KHeyne\LOCALS~1\Temp\Temporary Internet Files\Content.IE5\F0WJ0XYM\MP900430936[1].jpg"/>
          <p:cNvPicPr>
            <a:picLocks noChangeAspect="1" noChangeArrowheads="1"/>
          </p:cNvPicPr>
          <p:nvPr/>
        </p:nvPicPr>
        <p:blipFill>
          <a:blip r:embed="rId4" cstate="print"/>
          <a:srcRect l="6792" t="12245" r="13061" b="8163"/>
          <a:stretch>
            <a:fillRect/>
          </a:stretch>
        </p:blipFill>
        <p:spPr bwMode="auto">
          <a:xfrm>
            <a:off x="4572001" y="3810000"/>
            <a:ext cx="3810000" cy="2518475"/>
          </a:xfrm>
          <a:prstGeom prst="rect">
            <a:avLst/>
          </a:prstGeom>
          <a:noFill/>
        </p:spPr>
      </p:pic>
    </p:spTree>
  </p:cSld>
  <p:clrMapOvr>
    <a:masterClrMapping/>
  </p:clrMapOvr>
</p:sld>
</file>

<file path=ppt/theme/theme1.xml><?xml version="1.0" encoding="utf-8"?>
<a:theme xmlns:a="http://schemas.openxmlformats.org/drawingml/2006/main" name="LCI Eco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FF"/>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609600" marR="0" indent="-609600" algn="ctr" defTabSz="914400" rtl="0" eaLnBrk="1" fontAlgn="base" latinLnBrk="0" hangingPunct="1">
          <a:spcAft>
            <a:spcPct val="0"/>
          </a:spcAft>
          <a:buClrTx/>
          <a:buSzTx/>
          <a:buFont typeface="Helvetica" pitchFamily="84" charset="0"/>
          <a:buNone/>
          <a:tabLst/>
          <a:defRPr kumimoji="0" sz="3000" b="0" i="0" u="none" strike="noStrike" cap="none" normalizeH="0" dirty="0" err="1" smtClean="0">
            <a:ln>
              <a:noFill/>
            </a:ln>
            <a:solidFill>
              <a:srgbClr val="404040"/>
            </a:solidFill>
            <a:effectLst/>
            <a:ea typeface="ヒラギノ角ゴ Pro W3" pitchFamily="84" charset="-128"/>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609600" marR="0" indent="-609600" algn="r" defTabSz="914400" rtl="0" eaLnBrk="1" fontAlgn="base" latinLnBrk="0" hangingPunct="1">
          <a:lnSpc>
            <a:spcPct val="90000"/>
          </a:lnSpc>
          <a:spcBef>
            <a:spcPct val="20000"/>
          </a:spcBef>
          <a:spcAft>
            <a:spcPct val="0"/>
          </a:spcAft>
          <a:buClrTx/>
          <a:buSzTx/>
          <a:buFont typeface="Helvetica" pitchFamily="84" charset="0"/>
          <a:buNone/>
          <a:tabLst/>
          <a:defRPr kumimoji="0" lang="en-US" sz="3200" b="0" i="0" u="none" strike="noStrike" cap="none" normalizeH="0" baseline="-25000" smtClean="0">
            <a:ln>
              <a:noFill/>
            </a:ln>
            <a:solidFill>
              <a:srgbClr val="404040"/>
            </a:solidFill>
            <a:effectLst/>
            <a:latin typeface="Helvetica" pitchFamily="84" charset="0"/>
            <a:ea typeface="ヒラギノ角ゴ Pro W3" pitchFamily="84" charset="-128"/>
          </a:defRPr>
        </a:defPPr>
      </a:lstStyle>
    </a:lnDef>
    <a:txDef>
      <a:spPr>
        <a:noFill/>
      </a:spPr>
      <a:bodyPr wrap="square" rtlCol="0">
        <a:spAutoFit/>
      </a:bodyPr>
      <a:lstStyle>
        <a:defPPr>
          <a:defRPr sz="3000" dirty="0" err="1" smtClean="0"/>
        </a:defPPr>
      </a:lstStyle>
    </a:tx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2635</TotalTime>
  <Words>1569</Words>
  <Application>Microsoft Office PowerPoint</Application>
  <PresentationFormat>On-screen Show (4:3)</PresentationFormat>
  <Paragraphs>135</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Candara</vt:lpstr>
      <vt:lpstr>Symbol</vt:lpstr>
      <vt:lpstr>Wingdings</vt:lpstr>
      <vt:lpstr>LCI Eco Template</vt:lpstr>
      <vt:lpstr>Dell Rapids Lions Club  “We Serve”  </vt:lpstr>
      <vt:lpstr>Who Lions Are</vt:lpstr>
      <vt:lpstr>Membership</vt:lpstr>
      <vt:lpstr>Club Officers</vt:lpstr>
      <vt:lpstr>Club Information</vt:lpstr>
      <vt:lpstr>Fundraising Activities</vt:lpstr>
      <vt:lpstr>Projects – summarized</vt:lpstr>
      <vt:lpstr>Member Expenses </vt:lpstr>
    </vt:vector>
  </TitlesOfParts>
  <Company>Lions Clubs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 Heyne</dc:creator>
  <cp:lastModifiedBy>Christine Snyder</cp:lastModifiedBy>
  <cp:revision>187</cp:revision>
  <dcterms:created xsi:type="dcterms:W3CDTF">2011-03-29T14:17:54Z</dcterms:created>
  <dcterms:modified xsi:type="dcterms:W3CDTF">2023-09-11T15:46:57Z</dcterms:modified>
</cp:coreProperties>
</file>